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313" r:id="rId4"/>
    <p:sldId id="314" r:id="rId5"/>
    <p:sldId id="315" r:id="rId6"/>
    <p:sldId id="316" r:id="rId7"/>
    <p:sldId id="31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8" r:id="rId18"/>
    <p:sldId id="307" r:id="rId19"/>
    <p:sldId id="318" r:id="rId20"/>
    <p:sldId id="309" r:id="rId21"/>
    <p:sldId id="310" r:id="rId22"/>
    <p:sldId id="311" r:id="rId23"/>
    <p:sldId id="320" r:id="rId24"/>
    <p:sldId id="322" r:id="rId25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912" y="52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D0086-3976-4220-AD79-68CEA136A615}" type="datetimeFigureOut">
              <a:rPr lang="en-IN" smtClean="0"/>
              <a:t>09-12-2023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1143000"/>
            <a:ext cx="5553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8C4C-8E2B-4EB9-A135-3F3405C587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710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130426"/>
            <a:ext cx="1049274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1660" y="3886200"/>
            <a:ext cx="864108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" y="6356351"/>
            <a:ext cx="288036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17670" y="6356351"/>
            <a:ext cx="39090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6820" y="6356351"/>
            <a:ext cx="288036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657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3581400" cy="9144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0789"/>
            <a:ext cx="1006790" cy="83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275" y="76201"/>
            <a:ext cx="1228725" cy="8381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390" y="38100"/>
            <a:ext cx="974410" cy="8381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8" t="28854" r="48570" b="16924"/>
          <a:stretch>
            <a:fillRect/>
          </a:stretch>
        </p:blipFill>
        <p:spPr bwMode="auto">
          <a:xfrm>
            <a:off x="11058524" y="58272"/>
            <a:ext cx="832104" cy="859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473414"/>
            <a:ext cx="12344400" cy="3657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A9zLKmt2nHo?feature=oembe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Rvmvt7gscIM?feature=oemb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7bsEN8mwUB8?feature=oemb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Naf8dRxfmOc?feature=oembe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Turing-complete" TargetMode="External"/><Relationship Id="rId3" Type="http://schemas.openxmlformats.org/officeDocument/2006/relationships/hyperlink" Target="https://en.wikipedia.org/wiki/Arithmetic_logic_unit" TargetMode="External"/><Relationship Id="rId7" Type="http://schemas.openxmlformats.org/officeDocument/2006/relationships/hyperlink" Target="https://en.wikipedia.org/wiki/Computer_memory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n.wikipedia.org/wiki/Program_loop#Loops" TargetMode="External"/><Relationship Id="rId5" Type="http://schemas.openxmlformats.org/officeDocument/2006/relationships/hyperlink" Target="https://en.wikipedia.org/wiki/Conditional_branching" TargetMode="External"/><Relationship Id="rId4" Type="http://schemas.openxmlformats.org/officeDocument/2006/relationships/hyperlink" Target="https://en.wikipedia.org/wiki/Control_flo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z7BwW8UAXrA?feature=oembe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Artificial Intelligence</a:t>
            </a:r>
            <a:br>
              <a:rPr lang="en-US" dirty="0">
                <a:ea typeface="Calibri Light"/>
                <a:cs typeface="Calibri Light"/>
              </a:rPr>
            </a:br>
            <a:r>
              <a:rPr lang="en-US" dirty="0">
                <a:ea typeface="Calibri Light"/>
                <a:cs typeface="Calibri Light"/>
              </a:rPr>
              <a:t>and Machine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Subject Code : 21CS54</a:t>
            </a:r>
          </a:p>
          <a:p>
            <a:r>
              <a:rPr lang="en-US" dirty="0">
                <a:ea typeface="Calibri"/>
                <a:cs typeface="Calibri"/>
              </a:rPr>
              <a:t>By Savitha Nagaraju</a:t>
            </a:r>
          </a:p>
          <a:p>
            <a:r>
              <a:rPr lang="en-US" dirty="0" err="1">
                <a:ea typeface="Calibri"/>
                <a:cs typeface="Calibri"/>
              </a:rPr>
              <a:t>sAIML</a:t>
            </a:r>
            <a:r>
              <a:rPr lang="en-US" dirty="0">
                <a:ea typeface="Calibri"/>
                <a:cs typeface="Calibri"/>
              </a:rPr>
              <a:t> Dept, ATME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964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429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u="sng" dirty="0"/>
              <a:t>The gestation of artificial intelligence(1943-1955)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BB8A56-ED18-24B7-6EDA-C78EF131170A}"/>
              </a:ext>
            </a:extLst>
          </p:cNvPr>
          <p:cNvSpPr txBox="1"/>
          <p:nvPr/>
        </p:nvSpPr>
        <p:spPr>
          <a:xfrm>
            <a:off x="903514" y="2801035"/>
            <a:ext cx="495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The neurons that fire together, wire together.</a:t>
            </a:r>
          </a:p>
        </p:txBody>
      </p:sp>
      <p:pic>
        <p:nvPicPr>
          <p:cNvPr id="6" name="Online Media 5" title="Neuron time lapse video">
            <a:hlinkClick r:id="" action="ppaction://media"/>
            <a:extLst>
              <a:ext uri="{FF2B5EF4-FFF2-40B4-BE49-F238E27FC236}">
                <a16:creationId xmlns:a16="http://schemas.microsoft.com/office/drawing/2014/main" id="{8A101B9B-4711-9A07-ADC4-162B6E198AF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91000" y="3276600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35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429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u="sng" dirty="0"/>
              <a:t>The gestation of artificial intelligence(1943-1955)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BB8A56-ED18-24B7-6EDA-C78EF131170A}"/>
              </a:ext>
            </a:extLst>
          </p:cNvPr>
          <p:cNvSpPr txBox="1"/>
          <p:nvPr/>
        </p:nvSpPr>
        <p:spPr>
          <a:xfrm>
            <a:off x="903514" y="2801035"/>
            <a:ext cx="495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The neurons that fire together, wire together.</a:t>
            </a:r>
          </a:p>
        </p:txBody>
      </p:sp>
      <p:pic>
        <p:nvPicPr>
          <p:cNvPr id="5" name="Online Media 4" title="FINDING THAT CONNECTION© - neurons connecting to one another in a Petri dish - growth cones">
            <a:hlinkClick r:id="" action="ppaction://media"/>
            <a:extLst>
              <a:ext uri="{FF2B5EF4-FFF2-40B4-BE49-F238E27FC236}">
                <a16:creationId xmlns:a16="http://schemas.microsoft.com/office/drawing/2014/main" id="{903B7D3C-633A-6D1F-7F1A-1045896675C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433465"/>
            <a:ext cx="4267200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3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429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u="sng" dirty="0"/>
              <a:t>The gestation of artificial intelligence(1943-1955)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BB8A56-ED18-24B7-6EDA-C78EF131170A}"/>
              </a:ext>
            </a:extLst>
          </p:cNvPr>
          <p:cNvSpPr txBox="1"/>
          <p:nvPr/>
        </p:nvSpPr>
        <p:spPr>
          <a:xfrm>
            <a:off x="903514" y="2801035"/>
            <a:ext cx="9032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Marvin Minsky </a:t>
            </a:r>
            <a:r>
              <a:rPr lang="en-IN" sz="2000" dirty="0"/>
              <a:t>and </a:t>
            </a:r>
            <a:r>
              <a:rPr lang="en-IN" sz="2000" b="1" dirty="0"/>
              <a:t>Dean Edmonds</a:t>
            </a:r>
            <a:r>
              <a:rPr lang="en-IN" sz="2000" dirty="0"/>
              <a:t>, built the first </a:t>
            </a:r>
            <a:r>
              <a:rPr lang="en-IN" sz="2000" b="1" dirty="0"/>
              <a:t>neural network computer </a:t>
            </a:r>
            <a:r>
              <a:rPr lang="en-IN" sz="2000" dirty="0"/>
              <a:t>in </a:t>
            </a:r>
            <a:r>
              <a:rPr lang="en-IN" sz="2000" b="1" dirty="0"/>
              <a:t>1950</a:t>
            </a:r>
            <a:r>
              <a:rPr lang="en-IN" sz="2000" dirty="0"/>
              <a:t>.</a:t>
            </a:r>
            <a:endParaRPr lang="en-IN" sz="2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AC1E0C-026D-CF5A-4838-66288EE7D158}"/>
              </a:ext>
            </a:extLst>
          </p:cNvPr>
          <p:cNvSpPr txBox="1"/>
          <p:nvPr/>
        </p:nvSpPr>
        <p:spPr>
          <a:xfrm>
            <a:off x="914400" y="3302913"/>
            <a:ext cx="83472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They used 3000 vacuum tubes, and a surplus automatic pilot mechanism from </a:t>
            </a:r>
          </a:p>
          <a:p>
            <a:r>
              <a:rPr lang="en-IN" sz="2000" dirty="0"/>
              <a:t>a B-24 bomber to simulate a network of 40 neurons.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642116-B3B8-18ED-D320-18D26A81E156}"/>
              </a:ext>
            </a:extLst>
          </p:cNvPr>
          <p:cNvSpPr txBox="1"/>
          <p:nvPr/>
        </p:nvSpPr>
        <p:spPr>
          <a:xfrm>
            <a:off x="864037" y="4130971"/>
            <a:ext cx="10617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In 1950, </a:t>
            </a:r>
            <a:r>
              <a:rPr lang="en-IN" sz="2000" b="1" dirty="0"/>
              <a:t>Alan Turing </a:t>
            </a:r>
            <a:r>
              <a:rPr lang="en-IN" sz="2000" dirty="0"/>
              <a:t>introduced </a:t>
            </a:r>
            <a:r>
              <a:rPr lang="en-IN" sz="2000" b="1" i="0" u="none" strike="noStrike" baseline="0" dirty="0"/>
              <a:t>“Computing Machinery and Intelligence”</a:t>
            </a:r>
            <a:r>
              <a:rPr lang="en-IN" sz="2000" dirty="0"/>
              <a:t>. Designed the Turing Test,</a:t>
            </a:r>
          </a:p>
          <a:p>
            <a:r>
              <a:rPr lang="en-US" sz="2000" b="0" i="0" u="none" strike="noStrike" baseline="0" dirty="0"/>
              <a:t>machine learning, genetic algorithms, and reinforcement learning.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386685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5150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u="sng" dirty="0"/>
              <a:t>The birth of artificial intelligence(1956)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D37370-9723-A8A5-3DF2-8CDC1C7950D7}"/>
              </a:ext>
            </a:extLst>
          </p:cNvPr>
          <p:cNvSpPr txBox="1"/>
          <p:nvPr/>
        </p:nvSpPr>
        <p:spPr>
          <a:xfrm>
            <a:off x="751485" y="2822845"/>
            <a:ext cx="111479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John McCarthy </a:t>
            </a:r>
            <a:r>
              <a:rPr lang="en-IN" sz="2000" dirty="0"/>
              <a:t>proposed the</a:t>
            </a:r>
            <a:r>
              <a:rPr lang="en-US" sz="2000" b="0" i="0" u="none" strike="noStrike" baseline="0" dirty="0"/>
              <a:t> study that every aspect of learning or any other </a:t>
            </a:r>
            <a:r>
              <a:rPr lang="en-US" sz="2000" b="1" i="0" u="none" strike="noStrike" baseline="0" dirty="0"/>
              <a:t>feature of intelligence </a:t>
            </a:r>
            <a:r>
              <a:rPr lang="en-US" sz="2000" b="0" i="0" u="none" strike="noStrike" baseline="0" dirty="0"/>
              <a:t>can </a:t>
            </a:r>
          </a:p>
          <a:p>
            <a:r>
              <a:rPr lang="en-US" sz="2000" b="0" i="0" u="none" strike="noStrike" baseline="0" dirty="0"/>
              <a:t>in principle be so</a:t>
            </a:r>
            <a:r>
              <a:rPr lang="en-US" sz="2000" b="0" i="0" u="none" strike="noStrike" dirty="0"/>
              <a:t> </a:t>
            </a:r>
            <a:r>
              <a:rPr lang="en-US" sz="2000" b="0" i="0" u="none" strike="noStrike" baseline="0" dirty="0"/>
              <a:t>precisely described that a </a:t>
            </a:r>
            <a:r>
              <a:rPr lang="en-US" sz="2000" b="1" i="0" u="none" strike="noStrike" baseline="0" dirty="0"/>
              <a:t>machine can be made to simulate </a:t>
            </a:r>
            <a:r>
              <a:rPr lang="en-US" sz="2000" b="0" i="0" u="none" strike="noStrike" baseline="0" dirty="0"/>
              <a:t>it.</a:t>
            </a:r>
            <a:endParaRPr lang="en-IN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E3AFD2-3DF7-6478-CD61-2048BE2CA415}"/>
              </a:ext>
            </a:extLst>
          </p:cNvPr>
          <p:cNvSpPr txBox="1"/>
          <p:nvPr/>
        </p:nvSpPr>
        <p:spPr>
          <a:xfrm>
            <a:off x="609600" y="3886200"/>
            <a:ext cx="11887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Newell and Simon </a:t>
            </a:r>
            <a:r>
              <a:rPr lang="en-US" sz="2000" dirty="0"/>
              <a:t>already had a reasoning program, the </a:t>
            </a:r>
            <a:r>
              <a:rPr lang="en-US" sz="2000" b="1" dirty="0"/>
              <a:t>Logic Theorist (LT), </a:t>
            </a:r>
            <a:r>
              <a:rPr lang="en-US" sz="2000" dirty="0"/>
              <a:t>about which Simon claimed, </a:t>
            </a:r>
          </a:p>
          <a:p>
            <a:r>
              <a:rPr lang="en-US" sz="2000" dirty="0"/>
              <a:t>“We have invented a computer program capable of thinking non-numerically, and thereby solved the venerable </a:t>
            </a:r>
          </a:p>
          <a:p>
            <a:r>
              <a:rPr lang="en-US" sz="2000" dirty="0"/>
              <a:t>mind–body problem”.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33499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534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sng" strike="noStrike" baseline="0" dirty="0"/>
              <a:t>Early enthusiasm, great expectations (1952–1969)</a:t>
            </a:r>
            <a:endParaRPr lang="en-IN" sz="2400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A23339-CCDC-588A-2753-98C8C85C128E}"/>
              </a:ext>
            </a:extLst>
          </p:cNvPr>
          <p:cNvSpPr txBox="1"/>
          <p:nvPr/>
        </p:nvSpPr>
        <p:spPr>
          <a:xfrm>
            <a:off x="947057" y="3001090"/>
            <a:ext cx="96430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0" i="0" u="none" strike="noStrike" baseline="0" dirty="0"/>
              <a:t>Newell and Simon’s early success was followed up with the </a:t>
            </a:r>
            <a:r>
              <a:rPr lang="en-US" sz="2000" b="1" i="0" u="none" strike="noStrike" baseline="0" dirty="0"/>
              <a:t>General Problem Solver </a:t>
            </a:r>
            <a:r>
              <a:rPr lang="en-IN" sz="2000" b="1" i="0" u="none" strike="noStrike" baseline="0" dirty="0"/>
              <a:t>or GPS</a:t>
            </a:r>
            <a:r>
              <a:rPr lang="en-IN" sz="2000" b="0" i="0" u="none" strike="noStrike" baseline="0" dirty="0"/>
              <a:t>.</a:t>
            </a:r>
          </a:p>
          <a:p>
            <a:pPr algn="l"/>
            <a:r>
              <a:rPr lang="en-US" sz="2000" b="0" i="0" u="none" strike="noStrike" baseline="0" dirty="0"/>
              <a:t>This program was designed from the start to </a:t>
            </a:r>
            <a:r>
              <a:rPr lang="en-US" sz="2000" b="1" i="0" u="none" strike="noStrike" baseline="0" dirty="0"/>
              <a:t>imitate human </a:t>
            </a:r>
            <a:r>
              <a:rPr lang="en-IN" sz="2000" b="1" i="0" u="none" strike="noStrike" baseline="0" dirty="0"/>
              <a:t>problem-solving protocols</a:t>
            </a:r>
            <a:r>
              <a:rPr lang="en-IN" sz="2000" b="0" i="0" u="none" strike="noStrike" baseline="0" dirty="0"/>
              <a:t>.</a:t>
            </a:r>
          </a:p>
          <a:p>
            <a:pPr algn="l"/>
            <a:r>
              <a:rPr lang="en-US" sz="2000" b="0" i="0" u="none" strike="noStrike" baseline="0" dirty="0"/>
              <a:t>Thus, GPS was probably the first program to embody the “thinking humanly” approach.</a:t>
            </a:r>
            <a:endParaRPr lang="en-IN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9E8B3-BE8C-B403-E067-A15F8BE83A67}"/>
              </a:ext>
            </a:extLst>
          </p:cNvPr>
          <p:cNvSpPr txBox="1"/>
          <p:nvPr/>
        </p:nvSpPr>
        <p:spPr>
          <a:xfrm>
            <a:off x="968828" y="4546937"/>
            <a:ext cx="92903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0" i="0" u="none" strike="noStrike" baseline="0" dirty="0"/>
              <a:t>At IBM, Nathaniel Rochester and his colleagues produced some of the first AI programs.</a:t>
            </a:r>
          </a:p>
          <a:p>
            <a:pPr algn="l"/>
            <a:r>
              <a:rPr lang="en-US" sz="2000" b="0" i="0" u="none" strike="noStrike" baseline="0" dirty="0"/>
              <a:t>Herbert Gelernter (1959) constructed the </a:t>
            </a:r>
            <a:r>
              <a:rPr lang="en-US" sz="2000" b="1" i="0" u="none" strike="noStrike" baseline="0" dirty="0"/>
              <a:t>Geometry Theorem Prover</a:t>
            </a:r>
            <a:r>
              <a:rPr lang="en-US" sz="2000" b="0" i="0" u="none" strike="noStrike" baseline="0" dirty="0"/>
              <a:t>, which was</a:t>
            </a:r>
          </a:p>
          <a:p>
            <a:pPr algn="l"/>
            <a:r>
              <a:rPr lang="en-US" sz="2000" b="0" i="0" u="none" strike="noStrike" baseline="0" dirty="0"/>
              <a:t>able to prove theorems that </a:t>
            </a:r>
            <a:r>
              <a:rPr lang="en-US" sz="2000" b="1" i="0" u="none" strike="noStrike" baseline="0" dirty="0"/>
              <a:t>many students of mathematics </a:t>
            </a:r>
            <a:r>
              <a:rPr lang="en-US" sz="2000" b="0" i="0" u="none" strike="noStrike" baseline="0" dirty="0"/>
              <a:t>would find quite tricky.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35056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534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sng" strike="noStrike" baseline="0" dirty="0"/>
              <a:t>Early enthusiasm, great expectations (1952–1969)</a:t>
            </a:r>
            <a:endParaRPr lang="en-IN" sz="2400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A23339-CCDC-588A-2753-98C8C85C128E}"/>
              </a:ext>
            </a:extLst>
          </p:cNvPr>
          <p:cNvSpPr txBox="1"/>
          <p:nvPr/>
        </p:nvSpPr>
        <p:spPr>
          <a:xfrm>
            <a:off x="947057" y="3001090"/>
            <a:ext cx="9499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In 1952, Arthur Samuel wrote a series of programs for </a:t>
            </a:r>
            <a:r>
              <a:rPr lang="en-US" sz="2000" b="1" dirty="0"/>
              <a:t>checkers (draughts)</a:t>
            </a:r>
            <a:r>
              <a:rPr lang="en-US" sz="2000" dirty="0"/>
              <a:t> that eventually</a:t>
            </a:r>
          </a:p>
          <a:p>
            <a:r>
              <a:rPr lang="en-US" sz="2000" dirty="0"/>
              <a:t>learned to play at a strong amateur level.</a:t>
            </a:r>
            <a:endParaRPr lang="en-IN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C035DF-1E01-0A28-44FF-85C59C9D3C9A}"/>
              </a:ext>
            </a:extLst>
          </p:cNvPr>
          <p:cNvSpPr txBox="1"/>
          <p:nvPr/>
        </p:nvSpPr>
        <p:spPr>
          <a:xfrm>
            <a:off x="961925" y="4191000"/>
            <a:ext cx="110005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0" i="0" u="none" strike="noStrike" baseline="0" dirty="0"/>
              <a:t>In 1958</a:t>
            </a:r>
            <a:r>
              <a:rPr lang="en-US" sz="2000" dirty="0"/>
              <a:t>,</a:t>
            </a:r>
            <a:r>
              <a:rPr lang="en-US" sz="2000" b="0" i="0" u="none" strike="noStrike" baseline="0" dirty="0"/>
              <a:t> MIT AI Lab Memo No. 1,</a:t>
            </a:r>
            <a:r>
              <a:rPr lang="en-US" sz="2000" b="1" i="0" u="none" strike="noStrike" baseline="0" dirty="0"/>
              <a:t>McCarthy defined the high-level language Lisp</a:t>
            </a:r>
            <a:r>
              <a:rPr lang="en-US" sz="2000" b="0" i="0" u="none" strike="noStrike" baseline="0" dirty="0"/>
              <a:t>, which was to become  </a:t>
            </a:r>
          </a:p>
          <a:p>
            <a:pPr algn="l"/>
            <a:r>
              <a:rPr lang="en-US" sz="2000" b="0" i="0" u="none" strike="noStrike" baseline="0" dirty="0"/>
              <a:t>the dominant AI programming language for the next 30 </a:t>
            </a:r>
            <a:r>
              <a:rPr lang="en-IN" sz="2000" b="0" i="0" u="none" strike="noStrike" baseline="0" dirty="0"/>
              <a:t>years.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03475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534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sng" strike="noStrike" baseline="0" dirty="0"/>
              <a:t>Early enthusiasm, great expectations (1952–1969)</a:t>
            </a:r>
            <a:endParaRPr lang="en-IN" sz="2400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A23339-CCDC-588A-2753-98C8C85C128E}"/>
              </a:ext>
            </a:extLst>
          </p:cNvPr>
          <p:cNvSpPr txBox="1"/>
          <p:nvPr/>
        </p:nvSpPr>
        <p:spPr>
          <a:xfrm>
            <a:off x="947057" y="3001090"/>
            <a:ext cx="1049345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Minsky</a:t>
            </a:r>
            <a:r>
              <a:rPr lang="en-US" sz="2000" dirty="0"/>
              <a:t> supervised a series of students who chose limited problems that appeared to</a:t>
            </a:r>
          </a:p>
          <a:p>
            <a:r>
              <a:rPr lang="en-US" sz="2000" dirty="0"/>
              <a:t> require intelligence to solve. These limited domains became known as </a:t>
            </a:r>
            <a:r>
              <a:rPr lang="en-US" sz="2000" b="1" dirty="0"/>
              <a:t>microworlds</a:t>
            </a:r>
            <a:r>
              <a:rPr lang="en-US" sz="2000" dirty="0"/>
              <a:t>. </a:t>
            </a:r>
          </a:p>
          <a:p>
            <a:endParaRPr lang="en-US" sz="2000" dirty="0"/>
          </a:p>
          <a:p>
            <a:r>
              <a:rPr lang="en-US" sz="2000" b="1" dirty="0"/>
              <a:t>James Slagle’s SAINT program </a:t>
            </a:r>
            <a:r>
              <a:rPr lang="en-US" sz="2000" dirty="0"/>
              <a:t>(1963) was able to solve closed-form calculus integration problems</a:t>
            </a:r>
          </a:p>
          <a:p>
            <a:r>
              <a:rPr lang="en-US" sz="2000" dirty="0"/>
              <a:t>typical of first-year college courses.</a:t>
            </a:r>
          </a:p>
          <a:p>
            <a:endParaRPr lang="en-US" sz="2000" dirty="0"/>
          </a:p>
          <a:p>
            <a:r>
              <a:rPr lang="en-US" sz="2000" b="1" dirty="0"/>
              <a:t>Tom Evans’s ANALOGY program </a:t>
            </a:r>
            <a:r>
              <a:rPr lang="en-US" sz="2000" dirty="0"/>
              <a:t>(1968) solved geometric analogy problems that appear in IQ tests. </a:t>
            </a:r>
          </a:p>
          <a:p>
            <a:endParaRPr lang="en-US" sz="2000" dirty="0"/>
          </a:p>
          <a:p>
            <a:r>
              <a:rPr lang="en-US" sz="2000" b="1" dirty="0"/>
              <a:t>Daniel </a:t>
            </a:r>
            <a:r>
              <a:rPr lang="en-US" sz="2000" b="1" dirty="0" err="1"/>
              <a:t>Bobrow’s</a:t>
            </a:r>
            <a:r>
              <a:rPr lang="en-US" sz="2000" b="1" dirty="0"/>
              <a:t> STUDENT program </a:t>
            </a:r>
            <a:r>
              <a:rPr lang="en-US" sz="2000" dirty="0"/>
              <a:t>(1967) solved algebra story problems.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88945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534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sng" strike="noStrike" baseline="0" dirty="0"/>
              <a:t>Early enthusiasm, great expectations (1952–1969)</a:t>
            </a:r>
            <a:endParaRPr lang="en-IN" sz="2400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53A4A-E49D-193E-BFF1-B1BA61DC1843}"/>
              </a:ext>
            </a:extLst>
          </p:cNvPr>
          <p:cNvSpPr txBox="1"/>
          <p:nvPr/>
        </p:nvSpPr>
        <p:spPr>
          <a:xfrm>
            <a:off x="914400" y="3200400"/>
            <a:ext cx="944553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i="0" u="none" strike="noStrike" baseline="0" dirty="0"/>
              <a:t>The most famous microworld was the blocks world, which consists of a set of solid blocks</a:t>
            </a:r>
          </a:p>
          <a:p>
            <a:pPr algn="l"/>
            <a:r>
              <a:rPr lang="en-US" sz="2000" i="0" u="none" strike="noStrike" baseline="0" dirty="0"/>
              <a:t>placed on a tabletop (or more often, a simulation of a tabletop).</a:t>
            </a:r>
          </a:p>
          <a:p>
            <a:pPr algn="l"/>
            <a:endParaRPr lang="en-US" sz="2000" i="0" u="none" strike="noStrike" baseline="0" dirty="0"/>
          </a:p>
          <a:p>
            <a:pPr algn="l"/>
            <a:r>
              <a:rPr lang="en-US" sz="2000" i="0" u="none" strike="noStrike" baseline="0" dirty="0"/>
              <a:t>A typical task in this world is to rearrange the blocks in a certain way, using a robot hand</a:t>
            </a:r>
          </a:p>
          <a:p>
            <a:pPr algn="l"/>
            <a:r>
              <a:rPr lang="en-US" sz="2000" i="0" u="none" strike="noStrike" baseline="0" dirty="0"/>
              <a:t>that can pick up one block at a time.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754255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534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sng" strike="noStrike" baseline="0" dirty="0"/>
              <a:t>Early enthusiasm, great expectations (1952–1969)</a:t>
            </a:r>
            <a:endParaRPr lang="en-IN" sz="2400" b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879A80-4AE7-9A27-5BCE-D598BFF4B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55" y="2895600"/>
            <a:ext cx="3581400" cy="21360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BE8EEA-BEF0-72E5-6952-A00FBDC31A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049241"/>
            <a:ext cx="4348243" cy="227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793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534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sng" strike="noStrike" baseline="0" dirty="0"/>
              <a:t>Early enthusiasm, great expectations (1952–1969)</a:t>
            </a:r>
            <a:endParaRPr lang="en-IN" sz="2400" b="1" u="sng" dirty="0"/>
          </a:p>
        </p:txBody>
      </p:sp>
      <p:pic>
        <p:nvPicPr>
          <p:cNvPr id="3" name="Online Media 2" title="Shakey the Robot:  The First Robot to Embody Artificial Intelligence">
            <a:hlinkClick r:id="" action="ppaction://media"/>
            <a:extLst>
              <a:ext uri="{FF2B5EF4-FFF2-40B4-BE49-F238E27FC236}">
                <a16:creationId xmlns:a16="http://schemas.microsoft.com/office/drawing/2014/main" id="{E1461DF6-0DED-FE2E-0B4E-59E256427CE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48446" y="3001090"/>
            <a:ext cx="6200354" cy="334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65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10492740" cy="1470025"/>
          </a:xfrm>
        </p:spPr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Module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435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534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sng" strike="noStrike" baseline="0" dirty="0"/>
              <a:t>Early enthusiasm, great expectations (1952–1969)</a:t>
            </a:r>
            <a:endParaRPr lang="en-IN" sz="2400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53A4A-E49D-193E-BFF1-B1BA61DC1843}"/>
              </a:ext>
            </a:extLst>
          </p:cNvPr>
          <p:cNvSpPr txBox="1"/>
          <p:nvPr/>
        </p:nvSpPr>
        <p:spPr>
          <a:xfrm>
            <a:off x="914400" y="3200400"/>
            <a:ext cx="997984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0" i="0" u="none" strike="noStrike" baseline="0" dirty="0"/>
              <a:t>Hebb’s learning methods were enhanced by Bernie Widrow (Widrow and Hoff,</a:t>
            </a:r>
          </a:p>
          <a:p>
            <a:pPr algn="l"/>
            <a:r>
              <a:rPr lang="en-US" sz="2000" b="0" i="0" u="none" strike="noStrike" baseline="0" dirty="0"/>
              <a:t>1960; Widrow, 1962), who called his networks </a:t>
            </a:r>
            <a:r>
              <a:rPr lang="en-US" sz="2000" b="1" i="0" u="none" strike="noStrike" baseline="0" dirty="0"/>
              <a:t>adalines</a:t>
            </a:r>
            <a:r>
              <a:rPr lang="en-US" sz="2000" b="0" i="0" u="none" strike="noStrike" baseline="0" dirty="0"/>
              <a:t>, and by </a:t>
            </a:r>
            <a:r>
              <a:rPr lang="en-US" sz="2000" b="1" i="0" u="none" strike="noStrike" baseline="0" dirty="0"/>
              <a:t>Frank Rosenblatt (1962)</a:t>
            </a:r>
          </a:p>
          <a:p>
            <a:pPr algn="l"/>
            <a:r>
              <a:rPr lang="en-US" sz="2000" b="0" i="0" u="none" strike="noStrike" baseline="0" dirty="0"/>
              <a:t>with his </a:t>
            </a:r>
            <a:r>
              <a:rPr lang="en-US" sz="2000" b="1" i="0" u="none" strike="noStrike" baseline="0" dirty="0"/>
              <a:t>perceptrons</a:t>
            </a:r>
            <a:r>
              <a:rPr lang="en-US" sz="2000" b="0" i="0" u="none" strike="noStrike" baseline="0" dirty="0"/>
              <a:t>. </a:t>
            </a:r>
          </a:p>
          <a:p>
            <a:pPr algn="l"/>
            <a:endParaRPr lang="en-US" sz="2000" dirty="0"/>
          </a:p>
          <a:p>
            <a:pPr algn="l"/>
            <a:r>
              <a:rPr lang="en-US" sz="2000" b="0" i="0" u="none" strike="noStrike" baseline="0" dirty="0"/>
              <a:t>The </a:t>
            </a:r>
            <a:r>
              <a:rPr lang="en-US" sz="2000" b="1" i="0" u="none" strike="noStrike" baseline="0" dirty="0"/>
              <a:t>perceptron convergence theorem </a:t>
            </a:r>
            <a:r>
              <a:rPr lang="en-US" sz="2000" b="0" i="0" u="none" strike="noStrike" baseline="0" dirty="0"/>
              <a:t>(Block </a:t>
            </a:r>
            <a:r>
              <a:rPr lang="en-US" sz="2000" b="0" i="1" u="none" strike="noStrike" baseline="0" dirty="0"/>
              <a:t>et al.</a:t>
            </a:r>
            <a:r>
              <a:rPr lang="en-US" sz="2000" b="0" i="0" u="none" strike="noStrike" baseline="0" dirty="0"/>
              <a:t>, 1962) says that</a:t>
            </a:r>
          </a:p>
          <a:p>
            <a:pPr algn="l"/>
            <a:r>
              <a:rPr lang="en-US" sz="2000" b="0" i="0" u="none" strike="noStrike" baseline="0" dirty="0"/>
              <a:t>the learning algorithm can adjust the connection strengths of a perceptron to match any input</a:t>
            </a:r>
          </a:p>
          <a:p>
            <a:pPr algn="l"/>
            <a:r>
              <a:rPr lang="en-US" sz="2000" b="0" i="0" u="none" strike="noStrike" baseline="0" dirty="0"/>
              <a:t>data, provided such a match exists.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726833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3925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sng" strike="noStrike" baseline="0" dirty="0"/>
              <a:t>A dose of reality (1966–1973)</a:t>
            </a:r>
            <a:endParaRPr lang="en-IN" sz="2400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53A4A-E49D-193E-BFF1-B1BA61DC1843}"/>
              </a:ext>
            </a:extLst>
          </p:cNvPr>
          <p:cNvSpPr txBox="1"/>
          <p:nvPr/>
        </p:nvSpPr>
        <p:spPr>
          <a:xfrm>
            <a:off x="865092" y="3001090"/>
            <a:ext cx="9880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000" dirty="0"/>
              <a:t>Early </a:t>
            </a:r>
            <a:r>
              <a:rPr lang="en-US" sz="2000" b="1" dirty="0"/>
              <a:t>machine translation </a:t>
            </a:r>
            <a:r>
              <a:rPr lang="en-US" sz="2000" dirty="0"/>
              <a:t>efforts to speed up the translation of </a:t>
            </a:r>
            <a:r>
              <a:rPr lang="en-US" sz="2000" b="1" dirty="0"/>
              <a:t>Russian scientific papers</a:t>
            </a:r>
          </a:p>
          <a:p>
            <a:pPr algn="just"/>
            <a:r>
              <a:rPr lang="en-US" sz="2000" dirty="0"/>
              <a:t> in the wake of the Sputnik launch in 1957.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EB4EE6-C7D8-70E4-107B-CA9E97A96109}"/>
              </a:ext>
            </a:extLst>
          </p:cNvPr>
          <p:cNvSpPr txBox="1"/>
          <p:nvPr/>
        </p:nvSpPr>
        <p:spPr>
          <a:xfrm>
            <a:off x="914400" y="3886200"/>
            <a:ext cx="108429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000" dirty="0"/>
              <a:t>The fact is that accurate translation requires background knowledge in order to resolve ambiguity </a:t>
            </a:r>
          </a:p>
          <a:p>
            <a:pPr algn="just"/>
            <a:r>
              <a:rPr lang="en-US" sz="2000" dirty="0"/>
              <a:t>and establish the content of the sentence.</a:t>
            </a:r>
          </a:p>
        </p:txBody>
      </p:sp>
    </p:spTree>
    <p:extLst>
      <p:ext uri="{BB962C8B-B14F-4D97-AF65-F5344CB8AC3E}">
        <p14:creationId xmlns:p14="http://schemas.microsoft.com/office/powerpoint/2010/main" val="356659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3002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u="sng" dirty="0"/>
              <a:t>AI Winter (1966-1973)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53A4A-E49D-193E-BFF1-B1BA61DC1843}"/>
              </a:ext>
            </a:extLst>
          </p:cNvPr>
          <p:cNvSpPr txBox="1"/>
          <p:nvPr/>
        </p:nvSpPr>
        <p:spPr>
          <a:xfrm>
            <a:off x="5712752" y="300109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endParaRPr lang="en-US" sz="2000" dirty="0">
              <a:latin typeface="Cambria" panose="02040503050406030204" pitchFamily="18" charset="0"/>
            </a:endParaRPr>
          </a:p>
          <a:p>
            <a:pPr algn="just"/>
            <a:endParaRPr lang="en-US" sz="2000" dirty="0"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DDD69C-7CA9-D04B-89A6-D9A37F9D19A0}"/>
              </a:ext>
            </a:extLst>
          </p:cNvPr>
          <p:cNvSpPr txBox="1"/>
          <p:nvPr/>
        </p:nvSpPr>
        <p:spPr>
          <a:xfrm>
            <a:off x="914400" y="2858479"/>
            <a:ext cx="10439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Rosenblatt (1962) </a:t>
            </a:r>
            <a:r>
              <a:rPr lang="en-US" sz="2000" dirty="0"/>
              <a:t>proved that </a:t>
            </a:r>
            <a:r>
              <a:rPr lang="en-US" sz="2000" b="1" dirty="0"/>
              <a:t>the perceptron learning rule </a:t>
            </a:r>
            <a:r>
              <a:rPr lang="en-US" sz="2000" dirty="0"/>
              <a:t>converges to correct </a:t>
            </a:r>
            <a:r>
              <a:rPr lang="en-US" sz="2000" b="1" dirty="0"/>
              <a:t>weights in a finite number of steps</a:t>
            </a:r>
            <a:r>
              <a:rPr lang="en-US" sz="2000" dirty="0"/>
              <a:t>, provided the training examples are linearly separable.</a:t>
            </a:r>
            <a:endParaRPr lang="en-IN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633348-B281-ACA8-1B1E-63F3D75BD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756293"/>
            <a:ext cx="1905000" cy="2395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554D7E-B118-8EEC-A6E1-21CD3512E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450726"/>
            <a:ext cx="3962400" cy="300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76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3002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u="sng" dirty="0"/>
              <a:t>AI Winter (1966-1973)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53A4A-E49D-193E-BFF1-B1BA61DC1843}"/>
              </a:ext>
            </a:extLst>
          </p:cNvPr>
          <p:cNvSpPr txBox="1"/>
          <p:nvPr/>
        </p:nvSpPr>
        <p:spPr>
          <a:xfrm>
            <a:off x="5712752" y="300109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endParaRPr lang="en-US" sz="2000" dirty="0">
              <a:latin typeface="Cambria" panose="02040503050406030204" pitchFamily="18" charset="0"/>
            </a:endParaRPr>
          </a:p>
          <a:p>
            <a:pPr algn="just"/>
            <a:endParaRPr lang="en-US" sz="2000" dirty="0"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DDD69C-7CA9-D04B-89A6-D9A37F9D19A0}"/>
              </a:ext>
            </a:extLst>
          </p:cNvPr>
          <p:cNvSpPr txBox="1"/>
          <p:nvPr/>
        </p:nvSpPr>
        <p:spPr>
          <a:xfrm>
            <a:off x="914400" y="2858479"/>
            <a:ext cx="10439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Minsky and </a:t>
            </a:r>
            <a:r>
              <a:rPr lang="en-US" sz="2000" b="1" dirty="0" err="1"/>
              <a:t>Papert</a:t>
            </a:r>
            <a:r>
              <a:rPr lang="en-US" sz="2000" b="1" dirty="0"/>
              <a:t> (1969) </a:t>
            </a:r>
            <a:r>
              <a:rPr lang="en-US" sz="2000" dirty="0"/>
              <a:t>proved that </a:t>
            </a:r>
            <a:r>
              <a:rPr lang="en-US" sz="2000" b="1" dirty="0" err="1"/>
              <a:t>perceptrons</a:t>
            </a:r>
            <a:r>
              <a:rPr lang="en-US" sz="2000" b="1" dirty="0"/>
              <a:t> cannot represent non-linearly separable target functions.</a:t>
            </a:r>
            <a:endParaRPr lang="en-IN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4741E5-9C5F-2569-5C1A-33D90D7DB6DF}"/>
              </a:ext>
            </a:extLst>
          </p:cNvPr>
          <p:cNvSpPr txBox="1"/>
          <p:nvPr/>
        </p:nvSpPr>
        <p:spPr>
          <a:xfrm>
            <a:off x="764868" y="3882949"/>
            <a:ext cx="1026522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Later it was shown that by using continuous activation functions (rather than thresholds), a fully connected network with a single hidden layer can in principle represent any function (UAT (1989): universal approximation theorem). The well-known backpropagation algorithm (essential to deep learning) algorithm was later “rediscovered” by Hinton et al.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345390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180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u="none" strike="noStrike" baseline="0" dirty="0"/>
              <a:t>AI adopts the scientific method (1987–present)</a:t>
            </a:r>
            <a:endParaRPr lang="en-IN" sz="2400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53A4A-E49D-193E-BFF1-B1BA61DC1843}"/>
              </a:ext>
            </a:extLst>
          </p:cNvPr>
          <p:cNvSpPr txBox="1"/>
          <p:nvPr/>
        </p:nvSpPr>
        <p:spPr>
          <a:xfrm>
            <a:off x="5712752" y="300109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endParaRPr lang="en-US" sz="2000" dirty="0">
              <a:latin typeface="Cambria" panose="02040503050406030204" pitchFamily="18" charset="0"/>
            </a:endParaRPr>
          </a:p>
          <a:p>
            <a:pPr algn="just"/>
            <a:endParaRPr lang="en-US" sz="2000" dirty="0"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DDD69C-7CA9-D04B-89A6-D9A37F9D19A0}"/>
              </a:ext>
            </a:extLst>
          </p:cNvPr>
          <p:cNvSpPr txBox="1"/>
          <p:nvPr/>
        </p:nvSpPr>
        <p:spPr>
          <a:xfrm>
            <a:off x="914400" y="2858479"/>
            <a:ext cx="10439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2000" b="0" i="0" u="none" strike="noStrike" baseline="0" dirty="0"/>
              <a:t>In recent years,</a:t>
            </a:r>
            <a:r>
              <a:rPr lang="en-US" sz="2000" b="0" i="0" u="none" strike="noStrike" baseline="0" dirty="0"/>
              <a:t>approaches based on </a:t>
            </a:r>
            <a:r>
              <a:rPr lang="en-US" sz="2000" b="1" dirty="0"/>
              <a:t>H</a:t>
            </a:r>
            <a:r>
              <a:rPr lang="en-US" sz="2000" b="1" i="0" u="none" strike="noStrike" baseline="0" dirty="0"/>
              <a:t>idden Markov models </a:t>
            </a:r>
            <a:r>
              <a:rPr lang="en-US" sz="2000" b="0" i="0" u="none" strike="noStrike" baseline="0" dirty="0"/>
              <a:t>(HMMs)  have come to dominate the area. Two models</a:t>
            </a:r>
            <a:r>
              <a:rPr lang="en-IN" sz="2000" b="0" i="0" u="none" strike="noStrike" baseline="0" dirty="0"/>
              <a:t> </a:t>
            </a:r>
            <a:r>
              <a:rPr lang="en-US" sz="2000" b="0" i="0" u="none" strike="noStrike" baseline="0" dirty="0"/>
              <a:t>aspects of HMMs are relevant.</a:t>
            </a:r>
            <a:endParaRPr lang="en-IN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4E9138-C303-FF92-B185-5E1743908AEC}"/>
              </a:ext>
            </a:extLst>
          </p:cNvPr>
          <p:cNvSpPr txBox="1"/>
          <p:nvPr/>
        </p:nvSpPr>
        <p:spPr>
          <a:xfrm>
            <a:off x="903248" y="4343400"/>
            <a:ext cx="10983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  <a:effectLst/>
              </a:rPr>
              <a:t>A Hidden Markov Model (HMM) is a probabilistic model that consists of a sequence of hidden states, each of which generates an observation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2325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3545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 Brief History of AI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0D845C-D253-3982-0EDB-6ABBDC308AEC}"/>
              </a:ext>
            </a:extLst>
          </p:cNvPr>
          <p:cNvSpPr txBox="1"/>
          <p:nvPr/>
        </p:nvSpPr>
        <p:spPr>
          <a:xfrm>
            <a:off x="304800" y="2105561"/>
            <a:ext cx="11828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Charles Babbage an English mathematician and inventor, designed a difference machine in 1820s that computes</a:t>
            </a:r>
          </a:p>
          <a:p>
            <a:r>
              <a:rPr lang="en-IN" sz="2000" b="1" dirty="0"/>
              <a:t>polynomial co-</a:t>
            </a:r>
            <a:r>
              <a:rPr lang="en-IN" sz="2000" b="1" dirty="0" err="1"/>
              <a:t>efficients</a:t>
            </a:r>
            <a:r>
              <a:rPr lang="en-IN" sz="2000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FE7872-BC3E-5DB1-5A49-E455C2A76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872108"/>
            <a:ext cx="1746250" cy="228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DB43FE-23A7-FA30-B41F-144221ADDC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861222"/>
            <a:ext cx="3059136" cy="2286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E771C6-B7C3-BC95-CF3C-3C365AC82C66}"/>
              </a:ext>
            </a:extLst>
          </p:cNvPr>
          <p:cNvSpPr txBox="1"/>
          <p:nvPr/>
        </p:nvSpPr>
        <p:spPr>
          <a:xfrm>
            <a:off x="304800" y="2937892"/>
            <a:ext cx="95024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dirty="0"/>
              <a:t>That it operates on </a:t>
            </a:r>
            <a:r>
              <a:rPr lang="en-IN" sz="1800" b="1" dirty="0"/>
              <a:t>discrete digits </a:t>
            </a:r>
            <a:r>
              <a:rPr lang="en-IN" sz="1800" dirty="0"/>
              <a:t>rather than </a:t>
            </a:r>
            <a:r>
              <a:rPr lang="en-IN" sz="1800" b="1" dirty="0"/>
              <a:t>smooth quantities</a:t>
            </a:r>
            <a:r>
              <a:rPr lang="en-IN" sz="1800" dirty="0"/>
              <a:t>, and the digits were decimal(0-9), </a:t>
            </a:r>
          </a:p>
          <a:p>
            <a:r>
              <a:rPr lang="en-IN" sz="1800" dirty="0"/>
              <a:t>represented by position </a:t>
            </a:r>
            <a:r>
              <a:rPr lang="en-IN" sz="1800" b="1" dirty="0"/>
              <a:t>of toothed wheels</a:t>
            </a:r>
            <a:r>
              <a:rPr lang="en-IN" sz="1800" dirty="0"/>
              <a:t>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9698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3545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 Brief History of AI</a:t>
            </a:r>
          </a:p>
        </p:txBody>
      </p:sp>
      <p:pic>
        <p:nvPicPr>
          <p:cNvPr id="3" name="Online Media 2" title="The FIRST Computing Engine EVER MADE">
            <a:hlinkClick r:id="" action="ppaction://media"/>
            <a:extLst>
              <a:ext uri="{FF2B5EF4-FFF2-40B4-BE49-F238E27FC236}">
                <a16:creationId xmlns:a16="http://schemas.microsoft.com/office/drawing/2014/main" id="{BA1120CA-508D-0B7F-243A-9C749111F81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95600" y="2133600"/>
            <a:ext cx="7213600" cy="407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77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3545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 Brief History of AI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0D845C-D253-3982-0EDB-6ABBDC308AEC}"/>
              </a:ext>
            </a:extLst>
          </p:cNvPr>
          <p:cNvSpPr txBox="1"/>
          <p:nvPr/>
        </p:nvSpPr>
        <p:spPr>
          <a:xfrm>
            <a:off x="304800" y="2105561"/>
            <a:ext cx="11828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Charles Babbage an English mathematician and inventor, designed a difference machine in 1820s that computes</a:t>
            </a:r>
          </a:p>
          <a:p>
            <a:r>
              <a:rPr lang="en-IN" sz="2000" b="1" dirty="0"/>
              <a:t>polynomial co-</a:t>
            </a:r>
            <a:r>
              <a:rPr lang="en-IN" sz="2000" b="1" dirty="0" err="1"/>
              <a:t>efficients</a:t>
            </a:r>
            <a:r>
              <a:rPr lang="en-IN" sz="2000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FE7872-BC3E-5DB1-5A49-E455C2A76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872108"/>
            <a:ext cx="1746250" cy="2286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E771C6-B7C3-BC95-CF3C-3C365AC82C66}"/>
              </a:ext>
            </a:extLst>
          </p:cNvPr>
          <p:cNvSpPr txBox="1"/>
          <p:nvPr/>
        </p:nvSpPr>
        <p:spPr>
          <a:xfrm>
            <a:off x="304800" y="2856445"/>
            <a:ext cx="1150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Analytical Engine (AE, 1837): </a:t>
            </a:r>
            <a:r>
              <a:rPr lang="en-US" sz="2000" dirty="0"/>
              <a:t>Proposed general-purpose computer; integrating loops, memory, logic unit (Turing-complete machine). </a:t>
            </a:r>
            <a:r>
              <a:rPr lang="en-IN" sz="2000" dirty="0"/>
              <a:t> </a:t>
            </a:r>
          </a:p>
          <a:p>
            <a:endParaRPr lang="en-IN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999449-10B9-AB15-6101-31925E9377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408" y="3613535"/>
            <a:ext cx="3252987" cy="254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5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3545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 Brief History of AI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999449-10B9-AB15-6101-31925E9377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448907"/>
            <a:ext cx="3252987" cy="25445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574E73-19B9-4D7E-DEDD-C494DE837D6C}"/>
              </a:ext>
            </a:extLst>
          </p:cNvPr>
          <p:cNvSpPr txBox="1"/>
          <p:nvPr/>
        </p:nvSpPr>
        <p:spPr>
          <a:xfrm>
            <a:off x="228600" y="2155904"/>
            <a:ext cx="113928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>
                <a:effectLst/>
                <a:latin typeface="Arial" panose="020B0604020202020204" pitchFamily="34" charset="0"/>
              </a:rPr>
              <a:t>The analytical engine incorporated an </a:t>
            </a:r>
            <a:r>
              <a:rPr lang="en-US" b="1" i="0" u="sng" strike="noStrike" dirty="0">
                <a:effectLst/>
                <a:latin typeface="Arial" panose="020B0604020202020204" pitchFamily="34" charset="0"/>
                <a:hlinkClick r:id="rId3" tooltip="Arithmetic logic uni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arithmetic logic unit</a:t>
            </a:r>
            <a:r>
              <a:rPr lang="en-US" i="0" dirty="0">
                <a:effectLst/>
                <a:latin typeface="Arial" panose="020B0604020202020204" pitchFamily="34" charset="0"/>
              </a:rPr>
              <a:t>, </a:t>
            </a:r>
            <a:r>
              <a:rPr lang="en-US" b="1" i="0" strike="noStrike" dirty="0">
                <a:effectLst/>
                <a:latin typeface="Arial" panose="020B0604020202020204" pitchFamily="34" charset="0"/>
                <a:hlinkClick r:id="rId4" tooltip="Control flow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control flow</a:t>
            </a:r>
            <a:r>
              <a:rPr lang="en-US" b="1" i="0" dirty="0">
                <a:effectLst/>
                <a:latin typeface="Arial" panose="020B0604020202020204" pitchFamily="34" charset="0"/>
              </a:rPr>
              <a:t> </a:t>
            </a:r>
            <a:r>
              <a:rPr lang="en-US" i="0" dirty="0">
                <a:effectLst/>
                <a:latin typeface="Arial" panose="020B0604020202020204" pitchFamily="34" charset="0"/>
              </a:rPr>
              <a:t>in the form of</a:t>
            </a:r>
          </a:p>
          <a:p>
            <a:r>
              <a:rPr lang="en-US" i="0" dirty="0">
                <a:effectLst/>
                <a:latin typeface="Arial" panose="020B0604020202020204" pitchFamily="34" charset="0"/>
              </a:rPr>
              <a:t> </a:t>
            </a:r>
            <a:r>
              <a:rPr lang="en-US" b="1" i="0" strike="noStrike" dirty="0">
                <a:effectLst/>
                <a:latin typeface="Arial" panose="020B0604020202020204" pitchFamily="34" charset="0"/>
                <a:hlinkClick r:id="rId5" tooltip="Conditional branchin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conditional branching</a:t>
            </a:r>
            <a:r>
              <a:rPr lang="en-US" b="1" i="0" dirty="0">
                <a:effectLst/>
                <a:latin typeface="Arial" panose="020B0604020202020204" pitchFamily="34" charset="0"/>
              </a:rPr>
              <a:t> </a:t>
            </a:r>
            <a:r>
              <a:rPr lang="en-US" i="0" dirty="0">
                <a:effectLst/>
                <a:latin typeface="Arial" panose="020B0604020202020204" pitchFamily="34" charset="0"/>
              </a:rPr>
              <a:t>and</a:t>
            </a:r>
            <a:r>
              <a:rPr lang="en-US" b="1" i="0" dirty="0">
                <a:effectLst/>
                <a:latin typeface="Arial" panose="020B0604020202020204" pitchFamily="34" charset="0"/>
              </a:rPr>
              <a:t> </a:t>
            </a:r>
            <a:r>
              <a:rPr lang="en-US" b="1" i="0" strike="noStrike" dirty="0">
                <a:effectLst/>
                <a:latin typeface="Arial" panose="020B0604020202020204" pitchFamily="34" charset="0"/>
                <a:hlinkClick r:id="rId6" tooltip="Program loo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loops</a:t>
            </a:r>
            <a:r>
              <a:rPr lang="en-US" i="0" dirty="0">
                <a:effectLst/>
                <a:latin typeface="Arial" panose="020B0604020202020204" pitchFamily="34" charset="0"/>
              </a:rPr>
              <a:t>, and </a:t>
            </a:r>
            <a:r>
              <a:rPr lang="en-US" b="1" i="0" dirty="0">
                <a:effectLst/>
                <a:latin typeface="Arial" panose="020B0604020202020204" pitchFamily="34" charset="0"/>
              </a:rPr>
              <a:t>integrated </a:t>
            </a:r>
            <a:r>
              <a:rPr lang="en-US" b="1" i="0" strike="noStrike" dirty="0">
                <a:effectLst/>
                <a:latin typeface="Arial" panose="020B0604020202020204" pitchFamily="34" charset="0"/>
                <a:hlinkClick r:id="rId7" tooltip="Computer memor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memory</a:t>
            </a:r>
            <a:r>
              <a:rPr lang="en-US" i="0" dirty="0">
                <a:effectLst/>
                <a:latin typeface="Arial" panose="020B0604020202020204" pitchFamily="34" charset="0"/>
              </a:rPr>
              <a:t>, making it the first design for a general-purpose </a:t>
            </a:r>
          </a:p>
          <a:p>
            <a:r>
              <a:rPr lang="en-US" i="0" dirty="0">
                <a:effectLst/>
                <a:latin typeface="Arial" panose="020B0604020202020204" pitchFamily="34" charset="0"/>
              </a:rPr>
              <a:t>computer that could be described in modern terms as </a:t>
            </a:r>
            <a:r>
              <a:rPr lang="en-US" b="1" i="0" strike="noStrike" dirty="0">
                <a:effectLst/>
                <a:latin typeface="Arial" panose="020B0604020202020204" pitchFamily="34" charset="0"/>
                <a:hlinkClick r:id="rId8" tooltip="Turing-complet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Turing-complete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14058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3545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A Brief History of AI</a:t>
            </a:r>
          </a:p>
        </p:txBody>
      </p:sp>
      <p:pic>
        <p:nvPicPr>
          <p:cNvPr id="5" name="Online Media 4" title="The Analytical Engine: The Unbuilt First Computer #shorts">
            <a:hlinkClick r:id="" action="ppaction://media"/>
            <a:extLst>
              <a:ext uri="{FF2B5EF4-FFF2-40B4-BE49-F238E27FC236}">
                <a16:creationId xmlns:a16="http://schemas.microsoft.com/office/drawing/2014/main" id="{7C6FD19B-D04C-553D-1F16-315EF96566B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55900" y="2133600"/>
            <a:ext cx="6692900" cy="378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2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429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u="sng" dirty="0"/>
              <a:t>The gestation of artificial intelligence(1943-1955)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CDBE1-AA63-F87E-DA74-F00C8D51CD00}"/>
              </a:ext>
            </a:extLst>
          </p:cNvPr>
          <p:cNvSpPr txBox="1"/>
          <p:nvPr/>
        </p:nvSpPr>
        <p:spPr>
          <a:xfrm>
            <a:off x="881743" y="3228945"/>
            <a:ext cx="7441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 first work was done by </a:t>
            </a:r>
            <a:r>
              <a:rPr lang="en-IN" sz="2000" b="1" dirty="0"/>
              <a:t>Warren McCulloch </a:t>
            </a:r>
            <a:r>
              <a:rPr lang="en-IN" sz="2000" dirty="0"/>
              <a:t>and </a:t>
            </a:r>
            <a:r>
              <a:rPr lang="en-IN" sz="2000" b="1" dirty="0"/>
              <a:t>Walter Pitts(1943)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AF1538-E34B-926C-16D1-41B413024B7E}"/>
              </a:ext>
            </a:extLst>
          </p:cNvPr>
          <p:cNvSpPr txBox="1"/>
          <p:nvPr/>
        </p:nvSpPr>
        <p:spPr>
          <a:xfrm>
            <a:off x="849086" y="3810000"/>
            <a:ext cx="10991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They proposed a model of artificial neurons in which each neuron is characterized as being </a:t>
            </a:r>
            <a:r>
              <a:rPr lang="en-IN" sz="2000" b="1" dirty="0"/>
              <a:t>“on” or “off”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C04B1B-723A-FCFC-B9FC-27B3DBDA472B}"/>
              </a:ext>
            </a:extLst>
          </p:cNvPr>
          <p:cNvSpPr txBox="1"/>
          <p:nvPr/>
        </p:nvSpPr>
        <p:spPr>
          <a:xfrm>
            <a:off x="849086" y="4391055"/>
            <a:ext cx="294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Boolean circuit of neuron.</a:t>
            </a:r>
          </a:p>
        </p:txBody>
      </p:sp>
    </p:spTree>
    <p:extLst>
      <p:ext uri="{BB962C8B-B14F-4D97-AF65-F5344CB8AC3E}">
        <p14:creationId xmlns:p14="http://schemas.microsoft.com/office/powerpoint/2010/main" val="19714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616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History of Artificial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1D67D0-A0BB-583E-BE3F-CA55213FB16C}"/>
              </a:ext>
            </a:extLst>
          </p:cNvPr>
          <p:cNvSpPr txBox="1"/>
          <p:nvPr/>
        </p:nvSpPr>
        <p:spPr>
          <a:xfrm>
            <a:off x="914400" y="2209800"/>
            <a:ext cx="6429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u="sng" dirty="0"/>
              <a:t>The gestation of artificial intelligence(1943-1955)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CDBE1-AA63-F87E-DA74-F00C8D51CD00}"/>
              </a:ext>
            </a:extLst>
          </p:cNvPr>
          <p:cNvSpPr txBox="1"/>
          <p:nvPr/>
        </p:nvSpPr>
        <p:spPr>
          <a:xfrm>
            <a:off x="903514" y="2895600"/>
            <a:ext cx="7995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Donald Hebb(1949) demonstrated a simple updating rule for modifying the</a:t>
            </a:r>
          </a:p>
          <a:p>
            <a:r>
              <a:rPr lang="en-IN" sz="2000" dirty="0"/>
              <a:t> connection strengths between neurons.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BB8A56-ED18-24B7-6EDA-C78EF131170A}"/>
              </a:ext>
            </a:extLst>
          </p:cNvPr>
          <p:cNvSpPr txBox="1"/>
          <p:nvPr/>
        </p:nvSpPr>
        <p:spPr>
          <a:xfrm>
            <a:off x="914400" y="3625257"/>
            <a:ext cx="2714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This is the </a:t>
            </a:r>
            <a:r>
              <a:rPr lang="en-IN" sz="2000" b="1" dirty="0"/>
              <a:t>Hebbian Rule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43236-83EE-470E-3980-7B6FB28FB039}"/>
              </a:ext>
            </a:extLst>
          </p:cNvPr>
          <p:cNvSpPr txBox="1"/>
          <p:nvPr/>
        </p:nvSpPr>
        <p:spPr>
          <a:xfrm>
            <a:off x="838200" y="4191000"/>
            <a:ext cx="9661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If two interconnected neurons on either side of a synapses are both on or fired at the same</a:t>
            </a:r>
          </a:p>
          <a:p>
            <a:r>
              <a:rPr lang="en-IN" sz="2000" dirty="0"/>
              <a:t> time(synchronously). The synaptic weight between them should be increased. </a:t>
            </a:r>
          </a:p>
        </p:txBody>
      </p:sp>
    </p:spTree>
    <p:extLst>
      <p:ext uri="{BB962C8B-B14F-4D97-AF65-F5344CB8AC3E}">
        <p14:creationId xmlns:p14="http://schemas.microsoft.com/office/powerpoint/2010/main" val="419205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4288</TotalTime>
  <Words>1209</Words>
  <Application>Microsoft Office PowerPoint</Application>
  <PresentationFormat>Custom</PresentationFormat>
  <Paragraphs>114</Paragraphs>
  <Slides>24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Cambria</vt:lpstr>
      <vt:lpstr>Office Theme</vt:lpstr>
      <vt:lpstr>Artificial Intelligence and Machine Learning</vt:lpstr>
      <vt:lpstr>Module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savitha nagaraju</cp:lastModifiedBy>
  <cp:revision>69</cp:revision>
  <dcterms:created xsi:type="dcterms:W3CDTF">2006-08-16T00:00:00Z</dcterms:created>
  <dcterms:modified xsi:type="dcterms:W3CDTF">2023-12-08T21:58:38Z</dcterms:modified>
</cp:coreProperties>
</file>