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9" r:id="rId3"/>
    <p:sldId id="278" r:id="rId4"/>
    <p:sldId id="279" r:id="rId5"/>
    <p:sldId id="280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89" r:id="rId15"/>
    <p:sldId id="290" r:id="rId16"/>
    <p:sldId id="291" r:id="rId17"/>
    <p:sldId id="292" r:id="rId18"/>
    <p:sldId id="293" r:id="rId19"/>
    <p:sldId id="294" r:id="rId20"/>
    <p:sldId id="296" r:id="rId21"/>
    <p:sldId id="297" r:id="rId22"/>
  </p:sldIdLst>
  <p:sldSz cx="123444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912" y="52"/>
      </p:cViewPr>
      <p:guideLst>
        <p:guide orient="horz" pos="2160"/>
        <p:guide pos="388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9D0086-3976-4220-AD79-68CEA136A615}" type="datetimeFigureOut">
              <a:rPr lang="en-IN" smtClean="0"/>
              <a:t>08-12-2023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52463" y="1143000"/>
            <a:ext cx="55530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218C4C-8E2B-4EB9-A135-3F3405C587C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771068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5830" y="2130426"/>
            <a:ext cx="1049274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1660" y="3886200"/>
            <a:ext cx="864108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7220" y="6356351"/>
            <a:ext cx="288036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17670" y="6356351"/>
            <a:ext cx="39090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46820" y="6356351"/>
            <a:ext cx="288036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28600"/>
            <a:ext cx="12344400" cy="36576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0"/>
            <a:ext cx="3581400" cy="914400"/>
          </a:xfrm>
          <a:prstGeom prst="rect">
            <a:avLst/>
          </a:prstGeom>
        </p:spPr>
      </p:pic>
      <p:pic>
        <p:nvPicPr>
          <p:cNvPr id="9" name="Picture 2" descr="C:\Users\Admin\Desktop\NAACAlogo-1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40789"/>
            <a:ext cx="1006790" cy="838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0275" y="76201"/>
            <a:ext cx="1228725" cy="83819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5390" y="38100"/>
            <a:ext cx="974410" cy="83819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78" t="28854" r="48570" b="16924"/>
          <a:stretch>
            <a:fillRect/>
          </a:stretch>
        </p:blipFill>
        <p:spPr bwMode="auto">
          <a:xfrm>
            <a:off x="11058524" y="58272"/>
            <a:ext cx="832104" cy="859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473414"/>
            <a:ext cx="12344400" cy="36576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vAsUp9KYkH8?feature=oembed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ea typeface="Calibri Light"/>
                <a:cs typeface="Calibri Light"/>
              </a:rPr>
              <a:t>Principles of Artificial Intelligence</a:t>
            </a:r>
            <a:br>
              <a:rPr lang="en-US" dirty="0">
                <a:ea typeface="Calibri Light"/>
                <a:cs typeface="Calibri Light"/>
              </a:rPr>
            </a:br>
            <a:r>
              <a:rPr lang="en-US" dirty="0">
                <a:ea typeface="Calibri Light"/>
                <a:cs typeface="Calibri Light"/>
              </a:rPr>
              <a:t>and Machine Learning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ea typeface="Calibri"/>
                <a:cs typeface="Calibri"/>
              </a:rPr>
              <a:t>Subject Code </a:t>
            </a:r>
            <a:r>
              <a:rPr lang="en-US">
                <a:ea typeface="Calibri"/>
                <a:cs typeface="Calibri"/>
              </a:rPr>
              <a:t>: 21CS54</a:t>
            </a:r>
            <a:endParaRPr lang="en-US" dirty="0">
              <a:ea typeface="Calibri"/>
              <a:cs typeface="Calibri"/>
            </a:endParaRPr>
          </a:p>
          <a:p>
            <a:r>
              <a:rPr lang="en-US" dirty="0">
                <a:ea typeface="Calibri"/>
                <a:cs typeface="Calibri"/>
              </a:rPr>
              <a:t>By Savitha Nagaraju</a:t>
            </a:r>
          </a:p>
          <a:p>
            <a:r>
              <a:rPr lang="en-US" dirty="0">
                <a:ea typeface="Calibri"/>
                <a:cs typeface="Calibri"/>
              </a:rPr>
              <a:t>AIML Dept, ATME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9644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7058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The Foundations of Artificial Intelligence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AD2315C-2C14-E41C-399D-1F94DE29D035}"/>
              </a:ext>
            </a:extLst>
          </p:cNvPr>
          <p:cNvSpPr txBox="1"/>
          <p:nvPr/>
        </p:nvSpPr>
        <p:spPr>
          <a:xfrm>
            <a:off x="1066800" y="2362200"/>
            <a:ext cx="19810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/>
              <a:t>Economics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C256F3-4E58-54FA-EE7B-35D811513E88}"/>
              </a:ext>
            </a:extLst>
          </p:cNvPr>
          <p:cNvSpPr txBox="1"/>
          <p:nvPr/>
        </p:nvSpPr>
        <p:spPr>
          <a:xfrm>
            <a:off x="1045029" y="3059668"/>
            <a:ext cx="103868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Deals with </a:t>
            </a:r>
            <a:r>
              <a:rPr lang="en-IN" sz="2000" b="1" dirty="0"/>
              <a:t>investing the amount of money</a:t>
            </a:r>
            <a:r>
              <a:rPr lang="en-IN" sz="2000" dirty="0"/>
              <a:t>, and </a:t>
            </a:r>
            <a:r>
              <a:rPr lang="en-IN" sz="2000" b="1" dirty="0"/>
              <a:t>maximization of utility </a:t>
            </a:r>
            <a:r>
              <a:rPr lang="en-IN" sz="2000" dirty="0"/>
              <a:t>with </a:t>
            </a:r>
            <a:r>
              <a:rPr lang="en-IN" sz="2000" b="1" dirty="0"/>
              <a:t>minimal investment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DDD258-83FD-B99C-CB4E-EC24A3456540}"/>
              </a:ext>
            </a:extLst>
          </p:cNvPr>
          <p:cNvSpPr txBox="1"/>
          <p:nvPr/>
        </p:nvSpPr>
        <p:spPr>
          <a:xfrm>
            <a:off x="1066800" y="3424260"/>
            <a:ext cx="67155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While developing an AI product, we should make decisions for: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E5B41B-38B0-CAF7-496C-AB82DCCE7B90}"/>
              </a:ext>
            </a:extLst>
          </p:cNvPr>
          <p:cNvSpPr txBox="1"/>
          <p:nvPr/>
        </p:nvSpPr>
        <p:spPr>
          <a:xfrm>
            <a:off x="1077686" y="3873626"/>
            <a:ext cx="64408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000" dirty="0"/>
              <a:t>How should we make decisions so as to maximize payoff?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7568DDF-C249-12C6-98F9-59818BA51108}"/>
              </a:ext>
            </a:extLst>
          </p:cNvPr>
          <p:cNvSpPr txBox="1"/>
          <p:nvPr/>
        </p:nvSpPr>
        <p:spPr>
          <a:xfrm>
            <a:off x="1066800" y="4238218"/>
            <a:ext cx="6175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000" dirty="0"/>
              <a:t>How should we do this when others may not go along?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5F82CF7-48A1-2774-C209-C4DF3C40B639}"/>
              </a:ext>
            </a:extLst>
          </p:cNvPr>
          <p:cNvSpPr txBox="1"/>
          <p:nvPr/>
        </p:nvSpPr>
        <p:spPr>
          <a:xfrm>
            <a:off x="1066800" y="4638328"/>
            <a:ext cx="72432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000" dirty="0"/>
              <a:t>How should we do this when the payoff may be far in the future?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B6EEEAA-2681-ED8D-D9EB-94F2C6DED308}"/>
              </a:ext>
            </a:extLst>
          </p:cNvPr>
          <p:cNvSpPr txBox="1"/>
          <p:nvPr/>
        </p:nvSpPr>
        <p:spPr>
          <a:xfrm>
            <a:off x="838200" y="5186098"/>
            <a:ext cx="103868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dirty="0"/>
              <a:t>To answer these questions one should have knowledge about </a:t>
            </a:r>
            <a:r>
              <a:rPr lang="en-IN" sz="2000" b="1" dirty="0"/>
              <a:t>Decision Theory</a:t>
            </a:r>
            <a:r>
              <a:rPr lang="en-IN" sz="2000" dirty="0"/>
              <a:t>, </a:t>
            </a:r>
            <a:r>
              <a:rPr lang="en-IN" sz="2000" b="1" dirty="0"/>
              <a:t>Game Theory</a:t>
            </a:r>
            <a:r>
              <a:rPr lang="en-IN" sz="2000" dirty="0"/>
              <a:t>, </a:t>
            </a:r>
            <a:r>
              <a:rPr lang="en-IN" sz="2000" b="1" dirty="0"/>
              <a:t>Operation Research </a:t>
            </a:r>
            <a:r>
              <a:rPr lang="en-IN" sz="2000" dirty="0"/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3006086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7058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The Foundations of Artificial Intelligence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AD2315C-2C14-E41C-399D-1F94DE29D035}"/>
              </a:ext>
            </a:extLst>
          </p:cNvPr>
          <p:cNvSpPr txBox="1"/>
          <p:nvPr/>
        </p:nvSpPr>
        <p:spPr>
          <a:xfrm>
            <a:off x="1066800" y="2362200"/>
            <a:ext cx="24847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/>
              <a:t>Neuroscience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C256F3-4E58-54FA-EE7B-35D811513E88}"/>
              </a:ext>
            </a:extLst>
          </p:cNvPr>
          <p:cNvSpPr txBox="1"/>
          <p:nvPr/>
        </p:nvSpPr>
        <p:spPr>
          <a:xfrm>
            <a:off x="1045029" y="3059668"/>
            <a:ext cx="84889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Neuroscience is the study of the </a:t>
            </a:r>
            <a:r>
              <a:rPr lang="en-IN" sz="2000" b="1" dirty="0"/>
              <a:t>nervous system</a:t>
            </a:r>
            <a:r>
              <a:rPr lang="en-IN" sz="2000" dirty="0"/>
              <a:t>, particularly the human brain,</a:t>
            </a:r>
            <a:r>
              <a:rPr lang="en-IN" sz="2000" b="1" dirty="0"/>
              <a:t>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DDD258-83FD-B99C-CB4E-EC24A3456540}"/>
              </a:ext>
            </a:extLst>
          </p:cNvPr>
          <p:cNvSpPr txBox="1"/>
          <p:nvPr/>
        </p:nvSpPr>
        <p:spPr>
          <a:xfrm>
            <a:off x="1045029" y="3572471"/>
            <a:ext cx="106530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Human brains are somehow different, when compared to other creatures, </a:t>
            </a:r>
            <a:r>
              <a:rPr lang="en-IN" sz="2000" b="1" dirty="0"/>
              <a:t>man has the largest brain </a:t>
            </a:r>
          </a:p>
          <a:p>
            <a:r>
              <a:rPr lang="en-IN" sz="2000" b="1" dirty="0"/>
              <a:t>in proportion to the size.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A5C6D06-81C6-C85F-7D1D-CC46B9527CED}"/>
              </a:ext>
            </a:extLst>
          </p:cNvPr>
          <p:cNvSpPr txBox="1"/>
          <p:nvPr/>
        </p:nvSpPr>
        <p:spPr>
          <a:xfrm>
            <a:off x="1066800" y="4393050"/>
            <a:ext cx="101908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The brain consisted largely of </a:t>
            </a:r>
            <a:r>
              <a:rPr lang="en-IN" sz="2000" b="1" dirty="0"/>
              <a:t>nerve cells</a:t>
            </a:r>
            <a:r>
              <a:rPr lang="en-IN" sz="2000" dirty="0"/>
              <a:t>, or </a:t>
            </a:r>
            <a:r>
              <a:rPr lang="en-IN" sz="2000" b="1" dirty="0"/>
              <a:t>neurons</a:t>
            </a:r>
            <a:r>
              <a:rPr lang="en-IN" sz="2000" dirty="0"/>
              <a:t> and the </a:t>
            </a:r>
            <a:r>
              <a:rPr lang="en-IN" sz="2000" b="1" dirty="0"/>
              <a:t>observation of individual neurons</a:t>
            </a:r>
          </a:p>
          <a:p>
            <a:r>
              <a:rPr lang="en-IN" sz="2000" dirty="0"/>
              <a:t>can lead to thought, action and </a:t>
            </a:r>
            <a:r>
              <a:rPr lang="en-IN" sz="2000" b="1" dirty="0"/>
              <a:t>consciousness of one’s brain</a:t>
            </a:r>
            <a:r>
              <a:rPr lang="en-IN" sz="2000" dirty="0"/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7B265C-1BBC-125D-A1FC-F62A59BA41E7}"/>
              </a:ext>
            </a:extLst>
          </p:cNvPr>
          <p:cNvSpPr txBox="1"/>
          <p:nvPr/>
        </p:nvSpPr>
        <p:spPr>
          <a:xfrm>
            <a:off x="1128125" y="5377934"/>
            <a:ext cx="3842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How do </a:t>
            </a:r>
            <a:r>
              <a:rPr lang="en-IN" sz="2000" b="1" dirty="0"/>
              <a:t>brain</a:t>
            </a:r>
            <a:r>
              <a:rPr lang="en-IN" sz="2000" dirty="0"/>
              <a:t> process information?</a:t>
            </a:r>
          </a:p>
        </p:txBody>
      </p:sp>
    </p:spTree>
    <p:extLst>
      <p:ext uri="{BB962C8B-B14F-4D97-AF65-F5344CB8AC3E}">
        <p14:creationId xmlns:p14="http://schemas.microsoft.com/office/powerpoint/2010/main" val="4032999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7058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The Foundations of Artificial Intelligence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AD2315C-2C14-E41C-399D-1F94DE29D035}"/>
              </a:ext>
            </a:extLst>
          </p:cNvPr>
          <p:cNvSpPr txBox="1"/>
          <p:nvPr/>
        </p:nvSpPr>
        <p:spPr>
          <a:xfrm>
            <a:off x="1066800" y="2362200"/>
            <a:ext cx="24847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/>
              <a:t>Neuroscience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CC99411-5B58-71B1-F713-5916EA1684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599" y="2946975"/>
            <a:ext cx="6659219" cy="3279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821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7058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The Foundations of Artificial Intelligence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AD2315C-2C14-E41C-399D-1F94DE29D035}"/>
              </a:ext>
            </a:extLst>
          </p:cNvPr>
          <p:cNvSpPr txBox="1"/>
          <p:nvPr/>
        </p:nvSpPr>
        <p:spPr>
          <a:xfrm>
            <a:off x="1066800" y="2362200"/>
            <a:ext cx="52016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/>
              <a:t>Psychology/Cognitive Science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4820F93-D4B7-7094-77FE-B5E1885DE2E5}"/>
              </a:ext>
            </a:extLst>
          </p:cNvPr>
          <p:cNvSpPr txBox="1"/>
          <p:nvPr/>
        </p:nvSpPr>
        <p:spPr>
          <a:xfrm>
            <a:off x="1050401" y="3136144"/>
            <a:ext cx="76480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000" dirty="0"/>
              <a:t>The scientific method to study of human </a:t>
            </a:r>
            <a:r>
              <a:rPr lang="en-IN" sz="2000" b="1" dirty="0"/>
              <a:t>mental ability</a:t>
            </a:r>
            <a:r>
              <a:rPr lang="en-IN" sz="2000" dirty="0"/>
              <a:t> and </a:t>
            </a:r>
            <a:r>
              <a:rPr lang="en-IN" sz="2000" b="1" dirty="0"/>
              <a:t>thinking.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2D319D4-87A0-F190-392B-B770A45D77B1}"/>
              </a:ext>
            </a:extLst>
          </p:cNvPr>
          <p:cNvSpPr txBox="1"/>
          <p:nvPr/>
        </p:nvSpPr>
        <p:spPr>
          <a:xfrm>
            <a:off x="1050401" y="3535615"/>
            <a:ext cx="27485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000" dirty="0"/>
              <a:t>Problem solving skills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FCC0FD-3028-2E62-BF13-803546EEC6CA}"/>
              </a:ext>
            </a:extLst>
          </p:cNvPr>
          <p:cNvSpPr txBox="1"/>
          <p:nvPr/>
        </p:nvSpPr>
        <p:spPr>
          <a:xfrm>
            <a:off x="1066799" y="3880724"/>
            <a:ext cx="3046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000" dirty="0"/>
              <a:t>How do people behave?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4E7445-8ED9-7B68-73A5-C03E8C38FC52}"/>
              </a:ext>
            </a:extLst>
          </p:cNvPr>
          <p:cNvSpPr txBox="1"/>
          <p:nvPr/>
        </p:nvSpPr>
        <p:spPr>
          <a:xfrm>
            <a:off x="1066799" y="4219981"/>
            <a:ext cx="14094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000" dirty="0"/>
              <a:t>Perceive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385BB90-1682-FB6A-4BB2-A6BE3520782D}"/>
              </a:ext>
            </a:extLst>
          </p:cNvPr>
          <p:cNvSpPr txBox="1"/>
          <p:nvPr/>
        </p:nvSpPr>
        <p:spPr>
          <a:xfrm>
            <a:off x="1066799" y="4556098"/>
            <a:ext cx="36131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000" dirty="0"/>
              <a:t>Process cognitive information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3FDAEB2-F6C7-57FD-054F-CC72C1D69847}"/>
              </a:ext>
            </a:extLst>
          </p:cNvPr>
          <p:cNvSpPr txBox="1"/>
          <p:nvPr/>
        </p:nvSpPr>
        <p:spPr>
          <a:xfrm>
            <a:off x="1066799" y="4900568"/>
            <a:ext cx="27977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000" dirty="0"/>
              <a:t>Represent Knowledge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BF15F96-C9FD-69E4-D920-782895D9B433}"/>
              </a:ext>
            </a:extLst>
          </p:cNvPr>
          <p:cNvSpPr txBox="1"/>
          <p:nvPr/>
        </p:nvSpPr>
        <p:spPr>
          <a:xfrm>
            <a:off x="1028630" y="5575942"/>
            <a:ext cx="4729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How do humans and animals think and act?</a:t>
            </a:r>
          </a:p>
        </p:txBody>
      </p:sp>
    </p:spTree>
    <p:extLst>
      <p:ext uri="{BB962C8B-B14F-4D97-AF65-F5344CB8AC3E}">
        <p14:creationId xmlns:p14="http://schemas.microsoft.com/office/powerpoint/2010/main" val="2130366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  <p:bldP spid="10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7058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The Foundations of Artificial Intelligence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AD2315C-2C14-E41C-399D-1F94DE29D035}"/>
              </a:ext>
            </a:extLst>
          </p:cNvPr>
          <p:cNvSpPr txBox="1"/>
          <p:nvPr/>
        </p:nvSpPr>
        <p:spPr>
          <a:xfrm>
            <a:off x="1066800" y="2362200"/>
            <a:ext cx="6086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/>
              <a:t>Computer Science and Engineering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488FD9-08F5-B890-E85F-F6C3EF9D8D49}"/>
              </a:ext>
            </a:extLst>
          </p:cNvPr>
          <p:cNvSpPr txBox="1"/>
          <p:nvPr/>
        </p:nvSpPr>
        <p:spPr>
          <a:xfrm>
            <a:off x="1143000" y="3581400"/>
            <a:ext cx="29510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Logic and inference theory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CCBA7B-EB90-B3D1-DC1C-DD90E6F2A545}"/>
              </a:ext>
            </a:extLst>
          </p:cNvPr>
          <p:cNvSpPr txBox="1"/>
          <p:nvPr/>
        </p:nvSpPr>
        <p:spPr>
          <a:xfrm>
            <a:off x="1143000" y="3950732"/>
            <a:ext cx="13226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Algorithms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29DF644-9411-B06F-CEE1-615AD2232944}"/>
              </a:ext>
            </a:extLst>
          </p:cNvPr>
          <p:cNvSpPr txBox="1"/>
          <p:nvPr/>
        </p:nvSpPr>
        <p:spPr>
          <a:xfrm>
            <a:off x="1143000" y="4400491"/>
            <a:ext cx="26915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Programming languages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5551CE-3D08-F96E-9CBA-2EB1B1DCF8BB}"/>
              </a:ext>
            </a:extLst>
          </p:cNvPr>
          <p:cNvSpPr txBox="1"/>
          <p:nvPr/>
        </p:nvSpPr>
        <p:spPr>
          <a:xfrm>
            <a:off x="1143000" y="4794533"/>
            <a:ext cx="1823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System building</a:t>
            </a:r>
          </a:p>
        </p:txBody>
      </p:sp>
      <p:sp>
        <p:nvSpPr>
          <p:cNvPr id="15" name="Right Brace 14">
            <a:extLst>
              <a:ext uri="{FF2B5EF4-FFF2-40B4-BE49-F238E27FC236}">
                <a16:creationId xmlns:a16="http://schemas.microsoft.com/office/drawing/2014/main" id="{8CECA278-D096-06F7-07FA-9D77374456F0}"/>
              </a:ext>
            </a:extLst>
          </p:cNvPr>
          <p:cNvSpPr/>
          <p:nvPr/>
        </p:nvSpPr>
        <p:spPr>
          <a:xfrm>
            <a:off x="4004244" y="3409891"/>
            <a:ext cx="304800" cy="1981200"/>
          </a:xfrm>
          <a:prstGeom prst="rightBrace">
            <a:avLst>
              <a:gd name="adj1" fmla="val 8333"/>
              <a:gd name="adj2" fmla="val 53296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7385B85-1439-A1B0-0097-22B02442C0E8}"/>
              </a:ext>
            </a:extLst>
          </p:cNvPr>
          <p:cNvSpPr txBox="1"/>
          <p:nvPr/>
        </p:nvSpPr>
        <p:spPr>
          <a:xfrm>
            <a:off x="4872750" y="4231214"/>
            <a:ext cx="44690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Are important parts of Computer Science</a:t>
            </a:r>
          </a:p>
        </p:txBody>
      </p:sp>
    </p:spTree>
    <p:extLst>
      <p:ext uri="{BB962C8B-B14F-4D97-AF65-F5344CB8AC3E}">
        <p14:creationId xmlns:p14="http://schemas.microsoft.com/office/powerpoint/2010/main" val="28396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3" grpId="0"/>
      <p:bldP spid="14" grpId="0"/>
      <p:bldP spid="15" grpId="0" animBg="1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7058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The Foundations of Artificial Intelligence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AD2315C-2C14-E41C-399D-1F94DE29D035}"/>
              </a:ext>
            </a:extLst>
          </p:cNvPr>
          <p:cNvSpPr txBox="1"/>
          <p:nvPr/>
        </p:nvSpPr>
        <p:spPr>
          <a:xfrm>
            <a:off x="1066800" y="2362200"/>
            <a:ext cx="6086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/>
              <a:t>Computer Science and Engineering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124550-40C3-1940-E6A2-6C8BC011C9BA}"/>
              </a:ext>
            </a:extLst>
          </p:cNvPr>
          <p:cNvSpPr txBox="1"/>
          <p:nvPr/>
        </p:nvSpPr>
        <p:spPr>
          <a:xfrm>
            <a:off x="914400" y="3264695"/>
            <a:ext cx="96023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Computer hardware gradually changed for AI applications, such as </a:t>
            </a:r>
            <a:r>
              <a:rPr lang="en-IN" b="1" dirty="0"/>
              <a:t>graphic processing unit (GPU)</a:t>
            </a:r>
            <a:r>
              <a:rPr lang="en-IN" dirty="0"/>
              <a:t>, </a:t>
            </a:r>
          </a:p>
          <a:p>
            <a:r>
              <a:rPr lang="en-IN" b="1" dirty="0"/>
              <a:t>tensor processing unit(TPU), </a:t>
            </a:r>
            <a:r>
              <a:rPr lang="en-IN" dirty="0"/>
              <a:t>and </a:t>
            </a:r>
            <a:r>
              <a:rPr lang="en-IN" b="1" dirty="0"/>
              <a:t>wafer scale engine(WSE).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544FD3D-B0CE-F870-7D1C-A61B93E5A0BC}"/>
              </a:ext>
            </a:extLst>
          </p:cNvPr>
          <p:cNvSpPr txBox="1"/>
          <p:nvPr/>
        </p:nvSpPr>
        <p:spPr>
          <a:xfrm>
            <a:off x="914400" y="4008329"/>
            <a:ext cx="106228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The amount of </a:t>
            </a:r>
            <a:r>
              <a:rPr lang="en-IN" b="1" dirty="0"/>
              <a:t>computing power </a:t>
            </a:r>
            <a:r>
              <a:rPr lang="en-IN" dirty="0"/>
              <a:t>used to train top machine learning applications and the utilization </a:t>
            </a:r>
            <a:r>
              <a:rPr lang="en-IN" b="1" dirty="0"/>
              <a:t>doubled</a:t>
            </a:r>
          </a:p>
          <a:p>
            <a:r>
              <a:rPr lang="en-IN" b="1" dirty="0"/>
              <a:t>every 100 days.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EA6717-5D7C-6A76-1667-40671382C825}"/>
              </a:ext>
            </a:extLst>
          </p:cNvPr>
          <p:cNvSpPr txBox="1"/>
          <p:nvPr/>
        </p:nvSpPr>
        <p:spPr>
          <a:xfrm>
            <a:off x="914400" y="4751963"/>
            <a:ext cx="8587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The super </a:t>
            </a:r>
            <a:r>
              <a:rPr lang="en-IN" b="1" dirty="0"/>
              <a:t>computer and quantum </a:t>
            </a:r>
            <a:r>
              <a:rPr lang="en-IN" dirty="0"/>
              <a:t>computers can solve very complicated AI problems.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D8F58D-0A98-74B4-0F4F-7D294CD932EE}"/>
              </a:ext>
            </a:extLst>
          </p:cNvPr>
          <p:cNvSpPr txBox="1"/>
          <p:nvPr/>
        </p:nvSpPr>
        <p:spPr>
          <a:xfrm>
            <a:off x="914400" y="5311521"/>
            <a:ext cx="111897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The software side of computer science, supplied the  </a:t>
            </a:r>
            <a:r>
              <a:rPr lang="en-IN" b="1" dirty="0"/>
              <a:t>operating system</a:t>
            </a:r>
            <a:r>
              <a:rPr lang="en-IN" dirty="0"/>
              <a:t>, </a:t>
            </a:r>
            <a:r>
              <a:rPr lang="en-IN" b="1" dirty="0"/>
              <a:t>programming languages</a:t>
            </a:r>
            <a:r>
              <a:rPr lang="en-IN" dirty="0"/>
              <a:t>, and </a:t>
            </a:r>
            <a:r>
              <a:rPr lang="en-IN" b="1" dirty="0"/>
              <a:t>tools needed</a:t>
            </a:r>
          </a:p>
          <a:p>
            <a:r>
              <a:rPr lang="en-IN" b="1" dirty="0"/>
              <a:t>to write modern programs.</a:t>
            </a:r>
          </a:p>
        </p:txBody>
      </p:sp>
    </p:spTree>
    <p:extLst>
      <p:ext uri="{BB962C8B-B14F-4D97-AF65-F5344CB8AC3E}">
        <p14:creationId xmlns:p14="http://schemas.microsoft.com/office/powerpoint/2010/main" val="3868274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7058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The Foundations of Artificial Intelligence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AD2315C-2C14-E41C-399D-1F94DE29D035}"/>
              </a:ext>
            </a:extLst>
          </p:cNvPr>
          <p:cNvSpPr txBox="1"/>
          <p:nvPr/>
        </p:nvSpPr>
        <p:spPr>
          <a:xfrm>
            <a:off x="1066800" y="2362200"/>
            <a:ext cx="6086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/>
              <a:t>Computer Science and Engineering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124550-40C3-1940-E6A2-6C8BC011C9BA}"/>
              </a:ext>
            </a:extLst>
          </p:cNvPr>
          <p:cNvSpPr txBox="1"/>
          <p:nvPr/>
        </p:nvSpPr>
        <p:spPr>
          <a:xfrm>
            <a:off x="914400" y="3264695"/>
            <a:ext cx="90728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000" dirty="0"/>
              <a:t>AI has founded many ideas in modern and mainstream computer science including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0FAA2CE-C81E-1A81-3421-70D506AE3E7D}"/>
              </a:ext>
            </a:extLst>
          </p:cNvPr>
          <p:cNvSpPr txBox="1"/>
          <p:nvPr/>
        </p:nvSpPr>
        <p:spPr>
          <a:xfrm>
            <a:off x="1219200" y="3613429"/>
            <a:ext cx="15231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Time sharing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83F6E0-5B0E-2F96-5E2A-D82B57D4DF48}"/>
              </a:ext>
            </a:extLst>
          </p:cNvPr>
          <p:cNvSpPr txBox="1"/>
          <p:nvPr/>
        </p:nvSpPr>
        <p:spPr>
          <a:xfrm>
            <a:off x="1219200" y="3961613"/>
            <a:ext cx="25945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Interactive interpreters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AE52B3D-A050-573D-65B0-FDEAABD36044}"/>
              </a:ext>
            </a:extLst>
          </p:cNvPr>
          <p:cNvSpPr txBox="1"/>
          <p:nvPr/>
        </p:nvSpPr>
        <p:spPr>
          <a:xfrm>
            <a:off x="1242079" y="4342148"/>
            <a:ext cx="22808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Personal Computers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A8DC2D9-E03C-CA00-BEE9-F88EAFB3A879}"/>
              </a:ext>
            </a:extLst>
          </p:cNvPr>
          <p:cNvSpPr txBox="1"/>
          <p:nvPr/>
        </p:nvSpPr>
        <p:spPr>
          <a:xfrm>
            <a:off x="1219200" y="4780313"/>
            <a:ext cx="37360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Rapid Development Environments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2E7D16E-6532-7C78-3C26-26A5F8A84FBD}"/>
              </a:ext>
            </a:extLst>
          </p:cNvPr>
          <p:cNvSpPr txBox="1"/>
          <p:nvPr/>
        </p:nvSpPr>
        <p:spPr>
          <a:xfrm>
            <a:off x="1219200" y="5193268"/>
            <a:ext cx="26198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The linked-list datatype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8B42D2-AFE0-6AAF-3705-C1159BB43D15}"/>
              </a:ext>
            </a:extLst>
          </p:cNvPr>
          <p:cNvSpPr txBox="1"/>
          <p:nvPr/>
        </p:nvSpPr>
        <p:spPr>
          <a:xfrm>
            <a:off x="1219200" y="5562600"/>
            <a:ext cx="35400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Automatic storage management</a:t>
            </a:r>
          </a:p>
        </p:txBody>
      </p:sp>
    </p:spTree>
    <p:extLst>
      <p:ext uri="{BB962C8B-B14F-4D97-AF65-F5344CB8AC3E}">
        <p14:creationId xmlns:p14="http://schemas.microsoft.com/office/powerpoint/2010/main" val="1623911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  <p:bldP spid="7" grpId="0"/>
      <p:bldP spid="10" grpId="0"/>
      <p:bldP spid="11" grpId="0"/>
      <p:bldP spid="12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7058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The Foundations of Artificial Intelligence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AD2315C-2C14-E41C-399D-1F94DE29D035}"/>
              </a:ext>
            </a:extLst>
          </p:cNvPr>
          <p:cNvSpPr txBox="1"/>
          <p:nvPr/>
        </p:nvSpPr>
        <p:spPr>
          <a:xfrm>
            <a:off x="1066800" y="2362200"/>
            <a:ext cx="6086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/>
              <a:t>Computer Science and Engineering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124550-40C3-1940-E6A2-6C8BC011C9BA}"/>
              </a:ext>
            </a:extLst>
          </p:cNvPr>
          <p:cNvSpPr txBox="1"/>
          <p:nvPr/>
        </p:nvSpPr>
        <p:spPr>
          <a:xfrm>
            <a:off x="914400" y="3264695"/>
            <a:ext cx="71267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Key concepts of </a:t>
            </a:r>
            <a:r>
              <a:rPr lang="en-IN" sz="2000" b="1" dirty="0"/>
              <a:t>symbolic programming</a:t>
            </a:r>
            <a:r>
              <a:rPr lang="en-IN" sz="2000" dirty="0"/>
              <a:t>, </a:t>
            </a:r>
            <a:r>
              <a:rPr lang="en-IN" sz="2000" b="1" dirty="0"/>
              <a:t>functional programming</a:t>
            </a:r>
            <a:r>
              <a:rPr lang="en-IN" sz="2000" dirty="0"/>
              <a:t>, </a:t>
            </a:r>
          </a:p>
          <a:p>
            <a:r>
              <a:rPr lang="en-IN" sz="2000" b="1" dirty="0"/>
              <a:t>declarative programming</a:t>
            </a:r>
            <a:r>
              <a:rPr lang="en-IN" sz="2000" dirty="0"/>
              <a:t>, </a:t>
            </a:r>
            <a:r>
              <a:rPr lang="en-IN" sz="2000" b="1" dirty="0"/>
              <a:t>object-oriented programming</a:t>
            </a:r>
            <a:r>
              <a:rPr lang="en-IN" sz="2000" dirty="0"/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0AE493-60E2-AA00-655C-3D8536756B60}"/>
              </a:ext>
            </a:extLst>
          </p:cNvPr>
          <p:cNvSpPr txBox="1"/>
          <p:nvPr/>
        </p:nvSpPr>
        <p:spPr>
          <a:xfrm>
            <a:off x="914400" y="4290301"/>
            <a:ext cx="50277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How can we build fast and efficient computer?</a:t>
            </a:r>
          </a:p>
        </p:txBody>
      </p:sp>
    </p:spTree>
    <p:extLst>
      <p:ext uri="{BB962C8B-B14F-4D97-AF65-F5344CB8AC3E}">
        <p14:creationId xmlns:p14="http://schemas.microsoft.com/office/powerpoint/2010/main" val="2626645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7058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The Foundations of Artificial Intelligence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AD2315C-2C14-E41C-399D-1F94DE29D035}"/>
              </a:ext>
            </a:extLst>
          </p:cNvPr>
          <p:cNvSpPr txBox="1"/>
          <p:nvPr/>
        </p:nvSpPr>
        <p:spPr>
          <a:xfrm>
            <a:off x="1066800" y="2362200"/>
            <a:ext cx="27312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/>
              <a:t>Control Theory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A63E0D-DF37-EFD7-6DD5-6BBAE10A9BA8}"/>
              </a:ext>
            </a:extLst>
          </p:cNvPr>
          <p:cNvSpPr txBox="1"/>
          <p:nvPr/>
        </p:nvSpPr>
        <p:spPr>
          <a:xfrm>
            <a:off x="1066800" y="3070554"/>
            <a:ext cx="38211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Control Theory helps the system to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4E10FE-42A0-13BA-4ED8-E1453455F927}"/>
              </a:ext>
            </a:extLst>
          </p:cNvPr>
          <p:cNvSpPr txBox="1"/>
          <p:nvPr/>
        </p:nvSpPr>
        <p:spPr>
          <a:xfrm>
            <a:off x="1066800" y="3559707"/>
            <a:ext cx="111504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Developing </a:t>
            </a:r>
            <a:r>
              <a:rPr lang="en-IN" sz="2000" b="1" dirty="0"/>
              <a:t>self-controlling machine</a:t>
            </a:r>
            <a:r>
              <a:rPr lang="en-IN" sz="2000" dirty="0"/>
              <a:t>, </a:t>
            </a:r>
            <a:r>
              <a:rPr lang="en-IN" sz="2000" b="1" dirty="0"/>
              <a:t>self regulating feedback control systems</a:t>
            </a:r>
            <a:r>
              <a:rPr lang="en-IN" sz="2000" dirty="0"/>
              <a:t> and </a:t>
            </a:r>
            <a:r>
              <a:rPr lang="en-IN" sz="2000" b="1" dirty="0"/>
              <a:t>submarines</a:t>
            </a:r>
            <a:r>
              <a:rPr lang="en-IN" sz="2000" dirty="0"/>
              <a:t> are some </a:t>
            </a:r>
          </a:p>
          <a:p>
            <a:r>
              <a:rPr lang="en-IN" sz="2000" dirty="0"/>
              <a:t>examples of control theory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BE7B2F-256B-AB6E-F3E3-4C5896137D8E}"/>
              </a:ext>
            </a:extLst>
          </p:cNvPr>
          <p:cNvSpPr txBox="1"/>
          <p:nvPr/>
        </p:nvSpPr>
        <p:spPr>
          <a:xfrm>
            <a:off x="1066800" y="4356636"/>
            <a:ext cx="86891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b="1" dirty="0"/>
              <a:t>Calculus</a:t>
            </a:r>
            <a:r>
              <a:rPr lang="en-IN" sz="2000" dirty="0"/>
              <a:t> and </a:t>
            </a:r>
            <a:r>
              <a:rPr lang="en-IN" sz="2000" b="1" dirty="0"/>
              <a:t>matrix algebra</a:t>
            </a:r>
            <a:r>
              <a:rPr lang="en-IN" sz="2000" dirty="0"/>
              <a:t>, and </a:t>
            </a:r>
            <a:r>
              <a:rPr lang="en-IN" sz="2000" b="1" dirty="0"/>
              <a:t>the tools of control theory</a:t>
            </a:r>
            <a:r>
              <a:rPr lang="en-IN" sz="2000" dirty="0"/>
              <a:t>, provide themselves </a:t>
            </a:r>
          </a:p>
          <a:p>
            <a:r>
              <a:rPr lang="en-IN" sz="2000" dirty="0"/>
              <a:t>to systems that are desirable by fixed sets of continuous variables.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6D2A3B4-0F67-AA37-20A0-9A98A387EEC1}"/>
              </a:ext>
            </a:extLst>
          </p:cNvPr>
          <p:cNvSpPr txBox="1"/>
          <p:nvPr/>
        </p:nvSpPr>
        <p:spPr>
          <a:xfrm>
            <a:off x="4724400" y="3085943"/>
            <a:ext cx="1564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800" b="1" dirty="0"/>
              <a:t>analyse define</a:t>
            </a:r>
            <a:endParaRPr lang="en-IN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892C15-F04B-504F-7021-628AD179E865}"/>
              </a:ext>
            </a:extLst>
          </p:cNvPr>
          <p:cNvSpPr txBox="1"/>
          <p:nvPr/>
        </p:nvSpPr>
        <p:spPr>
          <a:xfrm>
            <a:off x="6096000" y="3093638"/>
            <a:ext cx="1297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800" dirty="0"/>
              <a:t>, </a:t>
            </a:r>
            <a:r>
              <a:rPr lang="en-IN" sz="1800" b="1" dirty="0"/>
              <a:t>debug</a:t>
            </a:r>
            <a:r>
              <a:rPr lang="en-IN" sz="1800" dirty="0"/>
              <a:t> and</a:t>
            </a:r>
            <a:endParaRPr lang="en-IN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733839-E0A3-0E2C-57AA-C69D8279094E}"/>
              </a:ext>
            </a:extLst>
          </p:cNvPr>
          <p:cNvSpPr txBox="1"/>
          <p:nvPr/>
        </p:nvSpPr>
        <p:spPr>
          <a:xfrm>
            <a:off x="7239000" y="3093638"/>
            <a:ext cx="1910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800" b="1" dirty="0"/>
              <a:t>fix errors by itself</a:t>
            </a:r>
            <a:r>
              <a:rPr lang="en-IN" sz="1800" dirty="0"/>
              <a:t>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8371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6" grpId="0"/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7058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The Foundations of Artificial Intelligence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AD2315C-2C14-E41C-399D-1F94DE29D035}"/>
              </a:ext>
            </a:extLst>
          </p:cNvPr>
          <p:cNvSpPr txBox="1"/>
          <p:nvPr/>
        </p:nvSpPr>
        <p:spPr>
          <a:xfrm>
            <a:off x="1066800" y="2362200"/>
            <a:ext cx="27312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/>
              <a:t>Control Theory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A63E0D-DF37-EFD7-6DD5-6BBAE10A9BA8}"/>
              </a:ext>
            </a:extLst>
          </p:cNvPr>
          <p:cNvSpPr txBox="1"/>
          <p:nvPr/>
        </p:nvSpPr>
        <p:spPr>
          <a:xfrm>
            <a:off x="1066800" y="3070554"/>
            <a:ext cx="31783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b="1" dirty="0"/>
              <a:t>Knowledge Representation</a:t>
            </a:r>
            <a:r>
              <a:rPr lang="en-IN" sz="2000" dirty="0"/>
              <a:t>,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FB3C3A-63EA-1A88-5498-0DB4A857BC2F}"/>
              </a:ext>
            </a:extLst>
          </p:cNvPr>
          <p:cNvSpPr txBox="1"/>
          <p:nvPr/>
        </p:nvSpPr>
        <p:spPr>
          <a:xfrm>
            <a:off x="1066800" y="4425393"/>
            <a:ext cx="4997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/>
              <a:t>How can artifacts operate under their own control?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A93C717-F27E-F471-9C8C-31C7369EE8F7}"/>
              </a:ext>
            </a:extLst>
          </p:cNvPr>
          <p:cNvSpPr txBox="1"/>
          <p:nvPr/>
        </p:nvSpPr>
        <p:spPr>
          <a:xfrm>
            <a:off x="4038600" y="3092325"/>
            <a:ext cx="1292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800" b="1" dirty="0"/>
              <a:t>Grammars</a:t>
            </a:r>
            <a:r>
              <a:rPr lang="en-IN" sz="1800" dirty="0"/>
              <a:t>, </a:t>
            </a:r>
            <a:endParaRPr lang="en-IN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BAD84FF-34B1-2C73-1B13-DD8C489E76B7}"/>
              </a:ext>
            </a:extLst>
          </p:cNvPr>
          <p:cNvSpPr txBox="1"/>
          <p:nvPr/>
        </p:nvSpPr>
        <p:spPr>
          <a:xfrm>
            <a:off x="5179307" y="3102115"/>
            <a:ext cx="2638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800" b="1" dirty="0"/>
              <a:t>Computational Linguistics</a:t>
            </a:r>
            <a:endParaRPr lang="en-IN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4CBE0D-310B-A212-2DC7-F738867397B5}"/>
              </a:ext>
            </a:extLst>
          </p:cNvPr>
          <p:cNvSpPr txBox="1"/>
          <p:nvPr/>
        </p:nvSpPr>
        <p:spPr>
          <a:xfrm>
            <a:off x="7699324" y="3105834"/>
            <a:ext cx="36891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800" dirty="0"/>
              <a:t>or </a:t>
            </a:r>
            <a:r>
              <a:rPr lang="en-IN" sz="1800" b="1" dirty="0"/>
              <a:t>Natural Language Processing(NLP)</a:t>
            </a:r>
          </a:p>
          <a:p>
            <a:endParaRPr lang="en-IN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A1CE08-1757-43C3-D226-920A54A4C150}"/>
              </a:ext>
            </a:extLst>
          </p:cNvPr>
          <p:cNvSpPr txBox="1"/>
          <p:nvPr/>
        </p:nvSpPr>
        <p:spPr>
          <a:xfrm>
            <a:off x="1066800" y="3456411"/>
            <a:ext cx="43645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800" dirty="0"/>
              <a:t>are significant to developing AI applications. 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031566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133600"/>
            <a:ext cx="10492740" cy="1470025"/>
          </a:xfrm>
        </p:spPr>
        <p:txBody>
          <a:bodyPr/>
          <a:lstStyle/>
          <a:p>
            <a:r>
              <a:rPr lang="en-US" dirty="0">
                <a:ea typeface="Calibri Light"/>
                <a:cs typeface="Calibri Light"/>
              </a:rPr>
              <a:t>Module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4352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7058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The Foundations of Artificial Intelligence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AD2315C-2C14-E41C-399D-1F94DE29D035}"/>
              </a:ext>
            </a:extLst>
          </p:cNvPr>
          <p:cNvSpPr txBox="1"/>
          <p:nvPr/>
        </p:nvSpPr>
        <p:spPr>
          <a:xfrm>
            <a:off x="1066800" y="2362200"/>
            <a:ext cx="27312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/>
              <a:t>Control Theory</a:t>
            </a:r>
          </a:p>
        </p:txBody>
      </p:sp>
      <p:pic>
        <p:nvPicPr>
          <p:cNvPr id="4" name="Online Media 3" title="Boston Dynamics’ humanoid Atlas robot does backflips">
            <a:hlinkClick r:id="" action="ppaction://media"/>
            <a:extLst>
              <a:ext uri="{FF2B5EF4-FFF2-40B4-BE49-F238E27FC236}">
                <a16:creationId xmlns:a16="http://schemas.microsoft.com/office/drawing/2014/main" id="{CAB187EC-8FE2-4F75-6407-CF136CE975CC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114800" y="2476500"/>
            <a:ext cx="5791200" cy="375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338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7058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The Foundations of Artificial Intelligence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AD2315C-2C14-E41C-399D-1F94DE29D035}"/>
              </a:ext>
            </a:extLst>
          </p:cNvPr>
          <p:cNvSpPr txBox="1"/>
          <p:nvPr/>
        </p:nvSpPr>
        <p:spPr>
          <a:xfrm>
            <a:off x="1066800" y="2362200"/>
            <a:ext cx="19305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/>
              <a:t>Linguistics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4F6ACD-9F6D-4D48-9701-C5BE8435885F}"/>
              </a:ext>
            </a:extLst>
          </p:cNvPr>
          <p:cNvSpPr txBox="1"/>
          <p:nvPr/>
        </p:nvSpPr>
        <p:spPr>
          <a:xfrm>
            <a:off x="1066800" y="3075057"/>
            <a:ext cx="85108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b="1" dirty="0"/>
              <a:t>Speech Recognition </a:t>
            </a:r>
            <a:r>
              <a:rPr lang="en-IN" sz="2000" dirty="0"/>
              <a:t>is a technology which enables a machine to understand the </a:t>
            </a:r>
          </a:p>
          <a:p>
            <a:r>
              <a:rPr lang="en-IN" sz="2000" dirty="0"/>
              <a:t>spoken language and translate into a machine readable format.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E4DB2D-4C72-A84B-3101-7B6C3854CC4E}"/>
              </a:ext>
            </a:extLst>
          </p:cNvPr>
          <p:cNvSpPr txBox="1"/>
          <p:nvPr/>
        </p:nvSpPr>
        <p:spPr>
          <a:xfrm>
            <a:off x="1066800" y="3911025"/>
            <a:ext cx="74865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It is a way to talk with a computer, and on the basis of that command, </a:t>
            </a:r>
          </a:p>
          <a:p>
            <a:r>
              <a:rPr lang="en-IN" sz="2000" dirty="0"/>
              <a:t>a computer can perform a specific task.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7F529C-FC30-DB5F-7863-13AF6EDE1ED3}"/>
              </a:ext>
            </a:extLst>
          </p:cNvPr>
          <p:cNvSpPr txBox="1"/>
          <p:nvPr/>
        </p:nvSpPr>
        <p:spPr>
          <a:xfrm>
            <a:off x="1034143" y="4746993"/>
            <a:ext cx="44575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It includes Speech to Text, Text to Speech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33AADFE-34F1-96A4-5A46-3B159B88344D}"/>
              </a:ext>
            </a:extLst>
          </p:cNvPr>
          <p:cNvSpPr txBox="1"/>
          <p:nvPr/>
        </p:nvSpPr>
        <p:spPr>
          <a:xfrm>
            <a:off x="1012372" y="5318728"/>
            <a:ext cx="41644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How does language relate to thought?</a:t>
            </a:r>
          </a:p>
        </p:txBody>
      </p:sp>
    </p:spTree>
    <p:extLst>
      <p:ext uri="{BB962C8B-B14F-4D97-AF65-F5344CB8AC3E}">
        <p14:creationId xmlns:p14="http://schemas.microsoft.com/office/powerpoint/2010/main" val="541555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7058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The Foundations of Artificial Intelligence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99CCDED-2357-B2B3-F283-25328427A0B0}"/>
              </a:ext>
            </a:extLst>
          </p:cNvPr>
          <p:cNvSpPr txBox="1"/>
          <p:nvPr/>
        </p:nvSpPr>
        <p:spPr>
          <a:xfrm>
            <a:off x="1219200" y="2590800"/>
            <a:ext cx="20559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/>
              <a:t>Philosophy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385300-8DDD-1D9A-1EDE-DDCA9C527D31}"/>
              </a:ext>
            </a:extLst>
          </p:cNvPr>
          <p:cNvSpPr txBox="1"/>
          <p:nvPr/>
        </p:nvSpPr>
        <p:spPr>
          <a:xfrm>
            <a:off x="5867400" y="2662420"/>
            <a:ext cx="24213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/>
              <a:t>Mathematics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73662F8-9A02-B002-61A3-FC6C018C3A86}"/>
              </a:ext>
            </a:extLst>
          </p:cNvPr>
          <p:cNvSpPr txBox="1"/>
          <p:nvPr/>
        </p:nvSpPr>
        <p:spPr>
          <a:xfrm>
            <a:off x="1066800" y="4572000"/>
            <a:ext cx="19810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/>
              <a:t>Economics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56720B-E356-1386-30AA-128C9F789AC4}"/>
              </a:ext>
            </a:extLst>
          </p:cNvPr>
          <p:cNvSpPr txBox="1"/>
          <p:nvPr/>
        </p:nvSpPr>
        <p:spPr>
          <a:xfrm>
            <a:off x="5867400" y="4571999"/>
            <a:ext cx="26082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/>
              <a:t>Neuro Science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970753D-6EFA-64D9-C2C6-D41318D5685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2819" y="2304794"/>
            <a:ext cx="1414746" cy="134849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434C7B9-FABC-F961-C1C5-65E387C52E0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5400" y="2350015"/>
            <a:ext cx="1657350" cy="110929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D003F40-AE53-8F2F-8608-6EDFF23A48C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148" y="4485414"/>
            <a:ext cx="2055948" cy="8851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FEF8B16-3E8C-1136-F708-53676EC040C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5400" y="4435110"/>
            <a:ext cx="1657350" cy="961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505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9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7058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The Foundations of Artificial Intelligence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A6A2DFB-772D-472E-7030-ED74C41E4C59}"/>
              </a:ext>
            </a:extLst>
          </p:cNvPr>
          <p:cNvSpPr txBox="1"/>
          <p:nvPr/>
        </p:nvSpPr>
        <p:spPr>
          <a:xfrm>
            <a:off x="1143000" y="2199697"/>
            <a:ext cx="20667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/>
              <a:t>Psychology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6882777-52C8-EECB-46BA-80A946E18660}"/>
              </a:ext>
            </a:extLst>
          </p:cNvPr>
          <p:cNvSpPr txBox="1"/>
          <p:nvPr/>
        </p:nvSpPr>
        <p:spPr>
          <a:xfrm>
            <a:off x="8103821" y="4181250"/>
            <a:ext cx="19305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/>
              <a:t>Linguistics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5913B8-5DE0-E91F-53D1-A2F141948906}"/>
              </a:ext>
            </a:extLst>
          </p:cNvPr>
          <p:cNvSpPr txBox="1"/>
          <p:nvPr/>
        </p:nvSpPr>
        <p:spPr>
          <a:xfrm>
            <a:off x="1066800" y="4073529"/>
            <a:ext cx="55449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/>
              <a:t>Control Theory and Cybernetics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8F9063F-A91B-36ED-40C4-D3E34A17121F}"/>
              </a:ext>
            </a:extLst>
          </p:cNvPr>
          <p:cNvSpPr txBox="1"/>
          <p:nvPr/>
        </p:nvSpPr>
        <p:spPr>
          <a:xfrm>
            <a:off x="5638800" y="2199697"/>
            <a:ext cx="39884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/>
              <a:t>Computer Engineering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60D8CDB-76EE-94A2-3018-78A933D3B15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0280" y="2000480"/>
            <a:ext cx="1717675" cy="98320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D3FAD3B-6975-FC72-2CFC-D43E031AD67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9800" y="1880175"/>
            <a:ext cx="2014385" cy="126047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CFF723A-9326-5416-D225-0014F52269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309" y="4809568"/>
            <a:ext cx="1504950" cy="14160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506758E-7D89-396E-7477-05E5EB2B119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400" y="4958329"/>
            <a:ext cx="3670300" cy="880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662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7058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The Foundations of Artificial Intelligence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AD2315C-2C14-E41C-399D-1F94DE29D035}"/>
              </a:ext>
            </a:extLst>
          </p:cNvPr>
          <p:cNvSpPr txBox="1"/>
          <p:nvPr/>
        </p:nvSpPr>
        <p:spPr>
          <a:xfrm>
            <a:off x="1066800" y="2362200"/>
            <a:ext cx="20559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/>
              <a:t>Philosophy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FC1886D-0D42-9B79-E065-B33B0731AECD}"/>
              </a:ext>
            </a:extLst>
          </p:cNvPr>
          <p:cNvSpPr txBox="1"/>
          <p:nvPr/>
        </p:nvSpPr>
        <p:spPr>
          <a:xfrm>
            <a:off x="311573" y="3810000"/>
            <a:ext cx="65971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800" b="1" dirty="0">
                <a:solidFill>
                  <a:srgbClr val="00B0F0"/>
                </a:solidFill>
              </a:rPr>
              <a:t>Study of fundamental </a:t>
            </a:r>
            <a:r>
              <a:rPr lang="en-IN" sz="2800" b="1" u="sng" dirty="0">
                <a:solidFill>
                  <a:srgbClr val="00B0F0"/>
                </a:solidFill>
              </a:rPr>
              <a:t>nature of knowledge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94E07F9-83D3-EDF7-DD46-DD65C3DC8B20}"/>
              </a:ext>
            </a:extLst>
          </p:cNvPr>
          <p:cNvSpPr txBox="1"/>
          <p:nvPr/>
        </p:nvSpPr>
        <p:spPr>
          <a:xfrm>
            <a:off x="7620000" y="3810706"/>
            <a:ext cx="12117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800" b="1" dirty="0">
                <a:solidFill>
                  <a:srgbClr val="00B050"/>
                </a:solidFill>
              </a:rPr>
              <a:t>Reality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ABC921-E9B4-A72C-61D2-7CE2855392B1}"/>
              </a:ext>
            </a:extLst>
          </p:cNvPr>
          <p:cNvSpPr txBox="1"/>
          <p:nvPr/>
        </p:nvSpPr>
        <p:spPr>
          <a:xfrm>
            <a:off x="9747311" y="3778049"/>
            <a:ext cx="15772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800" b="1" dirty="0">
                <a:solidFill>
                  <a:srgbClr val="FF0000"/>
                </a:solidFill>
              </a:rPr>
              <a:t>Existence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8088C16-B085-B8A1-6FCF-51AA4D03B8DF}"/>
              </a:ext>
            </a:extLst>
          </p:cNvPr>
          <p:cNvSpPr txBox="1"/>
          <p:nvPr/>
        </p:nvSpPr>
        <p:spPr>
          <a:xfrm>
            <a:off x="4727475" y="4301269"/>
            <a:ext cx="9821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800" b="1" dirty="0">
                <a:solidFill>
                  <a:schemeClr val="accent3">
                    <a:lumMod val="75000"/>
                  </a:schemeClr>
                </a:solidFill>
              </a:rPr>
              <a:t>Truth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5638353-A652-A2E7-B1DC-7D9014315670}"/>
              </a:ext>
            </a:extLst>
          </p:cNvPr>
          <p:cNvSpPr txBox="1"/>
          <p:nvPr/>
        </p:nvSpPr>
        <p:spPr>
          <a:xfrm>
            <a:off x="351195" y="5193268"/>
            <a:ext cx="9325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400" b="1" dirty="0"/>
              <a:t>These are considered for solving a specific problem is a basic thing in AI 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7A4F3B9-A01C-85DC-A36E-7996FBF010B9}"/>
              </a:ext>
            </a:extLst>
          </p:cNvPr>
          <p:cNvCxnSpPr>
            <a:stCxn id="3" idx="2"/>
          </p:cNvCxnSpPr>
          <p:nvPr/>
        </p:nvCxnSpPr>
        <p:spPr>
          <a:xfrm flipH="1">
            <a:off x="2094773" y="2946975"/>
            <a:ext cx="1" cy="93922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C7027B7-870F-FA26-8362-93A03C25C0B7}"/>
              </a:ext>
            </a:extLst>
          </p:cNvPr>
          <p:cNvCxnSpPr>
            <a:stCxn id="3" idx="2"/>
          </p:cNvCxnSpPr>
          <p:nvPr/>
        </p:nvCxnSpPr>
        <p:spPr>
          <a:xfrm>
            <a:off x="2094774" y="2946975"/>
            <a:ext cx="6030818" cy="83107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A1C00C4-B5BF-A826-B6CD-247421978B3E}"/>
              </a:ext>
            </a:extLst>
          </p:cNvPr>
          <p:cNvCxnSpPr>
            <a:cxnSpLocks/>
            <a:stCxn id="3" idx="2"/>
          </p:cNvCxnSpPr>
          <p:nvPr/>
        </p:nvCxnSpPr>
        <p:spPr>
          <a:xfrm>
            <a:off x="2094774" y="2946975"/>
            <a:ext cx="8298017" cy="84669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1036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3" grpId="0"/>
      <p:bldP spid="15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7058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The Foundations of Artificial Intelligence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AD2315C-2C14-E41C-399D-1F94DE29D035}"/>
              </a:ext>
            </a:extLst>
          </p:cNvPr>
          <p:cNvSpPr txBox="1"/>
          <p:nvPr/>
        </p:nvSpPr>
        <p:spPr>
          <a:xfrm>
            <a:off x="1066800" y="2362200"/>
            <a:ext cx="20559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/>
              <a:t>Philosophy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531C93B-1920-4688-84A2-ABA20ECD399C}"/>
              </a:ext>
            </a:extLst>
          </p:cNvPr>
          <p:cNvSpPr txBox="1"/>
          <p:nvPr/>
        </p:nvSpPr>
        <p:spPr>
          <a:xfrm>
            <a:off x="838200" y="3059668"/>
            <a:ext cx="99624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400" dirty="0"/>
              <a:t>Philosophy defines how can </a:t>
            </a:r>
            <a:r>
              <a:rPr lang="en-IN" sz="2400" b="1" dirty="0"/>
              <a:t>formal rules </a:t>
            </a:r>
            <a:r>
              <a:rPr lang="en-IN" sz="2400" dirty="0"/>
              <a:t>be used to draw valid </a:t>
            </a:r>
            <a:r>
              <a:rPr lang="en-IN" sz="2400" b="1" dirty="0"/>
              <a:t>conclusions</a:t>
            </a:r>
            <a:r>
              <a:rPr lang="en-IN" sz="2400" dirty="0"/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694E08F-FA6F-F623-8E1D-6BB9C3BFE6A7}"/>
              </a:ext>
            </a:extLst>
          </p:cNvPr>
          <p:cNvSpPr txBox="1"/>
          <p:nvPr/>
        </p:nvSpPr>
        <p:spPr>
          <a:xfrm>
            <a:off x="838200" y="3644912"/>
            <a:ext cx="75424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400" dirty="0"/>
              <a:t>Philosophy is needed to answer the following questions: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FDE8861-FBA8-9CBE-26E9-4EB055AF4351}"/>
              </a:ext>
            </a:extLst>
          </p:cNvPr>
          <p:cNvSpPr txBox="1"/>
          <p:nvPr/>
        </p:nvSpPr>
        <p:spPr>
          <a:xfrm>
            <a:off x="914400" y="4343400"/>
            <a:ext cx="60921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400" dirty="0"/>
              <a:t>How does the mind arise from a physical brain?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56D9508-3A4B-C82B-B6C9-868B80E55508}"/>
              </a:ext>
            </a:extLst>
          </p:cNvPr>
          <p:cNvSpPr txBox="1"/>
          <p:nvPr/>
        </p:nvSpPr>
        <p:spPr>
          <a:xfrm>
            <a:off x="914400" y="4803111"/>
            <a:ext cx="5191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400" dirty="0"/>
              <a:t>Where does the knowledge come from?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54F315B-1D2F-299B-5A30-60133E5A0BA9}"/>
              </a:ext>
            </a:extLst>
          </p:cNvPr>
          <p:cNvSpPr txBox="1"/>
          <p:nvPr/>
        </p:nvSpPr>
        <p:spPr>
          <a:xfrm>
            <a:off x="941132" y="5201264"/>
            <a:ext cx="4895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400" dirty="0"/>
              <a:t>How does knowledge lead to actions?</a:t>
            </a:r>
          </a:p>
        </p:txBody>
      </p:sp>
    </p:spTree>
    <p:extLst>
      <p:ext uri="{BB962C8B-B14F-4D97-AF65-F5344CB8AC3E}">
        <p14:creationId xmlns:p14="http://schemas.microsoft.com/office/powerpoint/2010/main" val="3872778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7058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The Foundations of Artificial Intelligence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AD2315C-2C14-E41C-399D-1F94DE29D035}"/>
              </a:ext>
            </a:extLst>
          </p:cNvPr>
          <p:cNvSpPr txBox="1"/>
          <p:nvPr/>
        </p:nvSpPr>
        <p:spPr>
          <a:xfrm>
            <a:off x="1066800" y="2362200"/>
            <a:ext cx="47604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/>
              <a:t>Mathematics and Statistics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6B2395-2770-968E-BB71-CAA785FA156B}"/>
              </a:ext>
            </a:extLst>
          </p:cNvPr>
          <p:cNvSpPr txBox="1"/>
          <p:nvPr/>
        </p:nvSpPr>
        <p:spPr>
          <a:xfrm>
            <a:off x="914400" y="3152001"/>
            <a:ext cx="10497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400" dirty="0"/>
              <a:t>AI programming requires </a:t>
            </a:r>
            <a:r>
              <a:rPr lang="en-IN" sz="2400" b="1" dirty="0"/>
              <a:t>formal logic</a:t>
            </a:r>
            <a:r>
              <a:rPr lang="en-IN" sz="2400" dirty="0"/>
              <a:t> and </a:t>
            </a:r>
            <a:r>
              <a:rPr lang="en-IN" sz="2400" b="1" dirty="0"/>
              <a:t>probability</a:t>
            </a:r>
            <a:r>
              <a:rPr lang="en-IN" sz="2400" dirty="0"/>
              <a:t> for planning and learning.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83F0923-0A2B-7628-7864-172F12411E3A}"/>
              </a:ext>
            </a:extLst>
          </p:cNvPr>
          <p:cNvSpPr txBox="1"/>
          <p:nvPr/>
        </p:nvSpPr>
        <p:spPr>
          <a:xfrm>
            <a:off x="914400" y="3613666"/>
            <a:ext cx="88498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400" b="1" dirty="0"/>
              <a:t>Computation</a:t>
            </a:r>
            <a:r>
              <a:rPr lang="en-IN" sz="2400" dirty="0"/>
              <a:t> required for </a:t>
            </a:r>
            <a:r>
              <a:rPr lang="en-IN" sz="2400" b="1" dirty="0"/>
              <a:t>analysing relation </a:t>
            </a:r>
            <a:r>
              <a:rPr lang="en-IN" sz="2400" dirty="0"/>
              <a:t>and </a:t>
            </a:r>
            <a:r>
              <a:rPr lang="en-IN" sz="2400" b="1" dirty="0"/>
              <a:t>implementation</a:t>
            </a:r>
            <a:r>
              <a:rPr lang="en-IN" sz="2400" dirty="0"/>
              <a:t>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37D3478-2DB1-CC07-C77E-61B5FEC59702}"/>
              </a:ext>
            </a:extLst>
          </p:cNvPr>
          <p:cNvSpPr txBox="1"/>
          <p:nvPr/>
        </p:nvSpPr>
        <p:spPr>
          <a:xfrm>
            <a:off x="914400" y="4251458"/>
            <a:ext cx="71161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400" dirty="0"/>
              <a:t>In AI, mathematics and statistics are most important for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A28A2DF-6591-6E65-812A-93C0436E38E8}"/>
              </a:ext>
            </a:extLst>
          </p:cNvPr>
          <p:cNvSpPr txBox="1"/>
          <p:nvPr/>
        </p:nvSpPr>
        <p:spPr>
          <a:xfrm>
            <a:off x="1219199" y="5241316"/>
            <a:ext cx="25363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400" dirty="0"/>
              <a:t>Writing Algorithms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70B38B-9F65-D0E4-0C30-436AC3079217}"/>
              </a:ext>
            </a:extLst>
          </p:cNvPr>
          <p:cNvSpPr txBox="1"/>
          <p:nvPr/>
        </p:nvSpPr>
        <p:spPr>
          <a:xfrm>
            <a:off x="1219199" y="4814696"/>
            <a:ext cx="23945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400" dirty="0"/>
              <a:t>Proving theorems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84118EF-B8E6-95A6-41BA-C197C9235967}"/>
              </a:ext>
            </a:extLst>
          </p:cNvPr>
          <p:cNvSpPr txBox="1"/>
          <p:nvPr/>
        </p:nvSpPr>
        <p:spPr>
          <a:xfrm>
            <a:off x="1219199" y="5702981"/>
            <a:ext cx="19396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400" dirty="0"/>
              <a:t>Computations</a:t>
            </a:r>
          </a:p>
        </p:txBody>
      </p:sp>
    </p:spTree>
    <p:extLst>
      <p:ext uri="{BB962C8B-B14F-4D97-AF65-F5344CB8AC3E}">
        <p14:creationId xmlns:p14="http://schemas.microsoft.com/office/powerpoint/2010/main" val="636006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7058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The Foundations of Artificial Intelligence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AD2315C-2C14-E41C-399D-1F94DE29D035}"/>
              </a:ext>
            </a:extLst>
          </p:cNvPr>
          <p:cNvSpPr txBox="1"/>
          <p:nvPr/>
        </p:nvSpPr>
        <p:spPr>
          <a:xfrm>
            <a:off x="1066800" y="2362200"/>
            <a:ext cx="47604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/>
              <a:t>Mathematics and Statistics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0C6E10-800A-E66E-B0CD-3D3A96B8F253}"/>
              </a:ext>
            </a:extLst>
          </p:cNvPr>
          <p:cNvSpPr txBox="1"/>
          <p:nvPr/>
        </p:nvSpPr>
        <p:spPr>
          <a:xfrm>
            <a:off x="1143000" y="3157954"/>
            <a:ext cx="16530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400" dirty="0"/>
              <a:t>Decidability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ADD8DD-04BD-5298-A947-6D8FDB24F546}"/>
              </a:ext>
            </a:extLst>
          </p:cNvPr>
          <p:cNvSpPr txBox="1"/>
          <p:nvPr/>
        </p:nvSpPr>
        <p:spPr>
          <a:xfrm>
            <a:off x="1143000" y="3667267"/>
            <a:ext cx="15565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400" dirty="0"/>
              <a:t>Tractability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BB3B0D-957C-AE60-6060-01F7578184F1}"/>
              </a:ext>
            </a:extLst>
          </p:cNvPr>
          <p:cNvSpPr txBox="1"/>
          <p:nvPr/>
        </p:nvSpPr>
        <p:spPr>
          <a:xfrm>
            <a:off x="1143000" y="4233445"/>
            <a:ext cx="2980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400" dirty="0"/>
              <a:t>Modelling Uncertainty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24F5ED-5ECC-B89F-BCCE-FFF9E2FEE7B2}"/>
              </a:ext>
            </a:extLst>
          </p:cNvPr>
          <p:cNvSpPr txBox="1"/>
          <p:nvPr/>
        </p:nvSpPr>
        <p:spPr>
          <a:xfrm>
            <a:off x="1105618" y="4728625"/>
            <a:ext cx="25567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400" dirty="0"/>
              <a:t>Learning from data</a:t>
            </a:r>
          </a:p>
        </p:txBody>
      </p:sp>
    </p:spTree>
    <p:extLst>
      <p:ext uri="{BB962C8B-B14F-4D97-AF65-F5344CB8AC3E}">
        <p14:creationId xmlns:p14="http://schemas.microsoft.com/office/powerpoint/2010/main" val="1587816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0F389F-4D43-2AB8-2003-47D61BCDF84F}"/>
              </a:ext>
            </a:extLst>
          </p:cNvPr>
          <p:cNvSpPr txBox="1"/>
          <p:nvPr/>
        </p:nvSpPr>
        <p:spPr>
          <a:xfrm>
            <a:off x="1066800" y="1295400"/>
            <a:ext cx="7058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>
                <a:latin typeface="+mj-lt"/>
              </a:rPr>
              <a:t>The Foundations of Artificial Intelligence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AD2315C-2C14-E41C-399D-1F94DE29D035}"/>
              </a:ext>
            </a:extLst>
          </p:cNvPr>
          <p:cNvSpPr txBox="1"/>
          <p:nvPr/>
        </p:nvSpPr>
        <p:spPr>
          <a:xfrm>
            <a:off x="1066800" y="2362200"/>
            <a:ext cx="47604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b="1" dirty="0"/>
              <a:t>Mathematics and Statistics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D9CADFA-759B-459C-FACD-BBDCCB787A3A}"/>
              </a:ext>
            </a:extLst>
          </p:cNvPr>
          <p:cNvSpPr txBox="1"/>
          <p:nvPr/>
        </p:nvSpPr>
        <p:spPr>
          <a:xfrm>
            <a:off x="1055914" y="3085570"/>
            <a:ext cx="63765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Using these topics we can answer the following questions: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087464-5EE6-9D4E-73D0-24DA0BE748EC}"/>
              </a:ext>
            </a:extLst>
          </p:cNvPr>
          <p:cNvSpPr txBox="1"/>
          <p:nvPr/>
        </p:nvSpPr>
        <p:spPr>
          <a:xfrm>
            <a:off x="1055914" y="3556355"/>
            <a:ext cx="60074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000" dirty="0"/>
              <a:t>What are the formal rules to draw valid conclusions?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7924C8-98C2-48B3-E096-7AA344BC426A}"/>
              </a:ext>
            </a:extLst>
          </p:cNvPr>
          <p:cNvSpPr txBox="1"/>
          <p:nvPr/>
        </p:nvSpPr>
        <p:spPr>
          <a:xfrm>
            <a:off x="1088571" y="4379053"/>
            <a:ext cx="54507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000" dirty="0"/>
              <a:t>How do we reason with uncertain information?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3AF47F-A784-0A57-EFD7-B80043430742}"/>
              </a:ext>
            </a:extLst>
          </p:cNvPr>
          <p:cNvSpPr txBox="1"/>
          <p:nvPr/>
        </p:nvSpPr>
        <p:spPr>
          <a:xfrm>
            <a:off x="1088571" y="3967704"/>
            <a:ext cx="30831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000" dirty="0"/>
              <a:t>What can be computed?</a:t>
            </a:r>
          </a:p>
        </p:txBody>
      </p:sp>
    </p:spTree>
    <p:extLst>
      <p:ext uri="{BB962C8B-B14F-4D97-AF65-F5344CB8AC3E}">
        <p14:creationId xmlns:p14="http://schemas.microsoft.com/office/powerpoint/2010/main" val="3079824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4151</TotalTime>
  <Words>808</Words>
  <Application>Microsoft Office PowerPoint</Application>
  <PresentationFormat>Custom</PresentationFormat>
  <Paragraphs>134</Paragraphs>
  <Slides>21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Arial</vt:lpstr>
      <vt:lpstr>Calibri</vt:lpstr>
      <vt:lpstr>Office Theme</vt:lpstr>
      <vt:lpstr>Principles of Artificial Intelligence and Machine Learning</vt:lpstr>
      <vt:lpstr>Module 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savitha nagaraju</cp:lastModifiedBy>
  <cp:revision>63</cp:revision>
  <dcterms:created xsi:type="dcterms:W3CDTF">2006-08-16T00:00:00Z</dcterms:created>
  <dcterms:modified xsi:type="dcterms:W3CDTF">2023-12-07T23:24:23Z</dcterms:modified>
</cp:coreProperties>
</file>