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56" r:id="rId2"/>
    <p:sldId id="257" r:id="rId3"/>
    <p:sldId id="313" r:id="rId4"/>
    <p:sldId id="314" r:id="rId5"/>
    <p:sldId id="315" r:id="rId6"/>
    <p:sldId id="316" r:id="rId7"/>
    <p:sldId id="317" r:id="rId8"/>
    <p:sldId id="319" r:id="rId9"/>
    <p:sldId id="318" r:id="rId10"/>
    <p:sldId id="320" r:id="rId11"/>
    <p:sldId id="321" r:id="rId12"/>
    <p:sldId id="322" r:id="rId13"/>
    <p:sldId id="259" r:id="rId14"/>
    <p:sldId id="312" r:id="rId15"/>
    <p:sldId id="260" r:id="rId16"/>
    <p:sldId id="261" r:id="rId17"/>
    <p:sldId id="262" r:id="rId18"/>
    <p:sldId id="266" r:id="rId19"/>
    <p:sldId id="263" r:id="rId20"/>
    <p:sldId id="264" r:id="rId21"/>
    <p:sldId id="265" r:id="rId22"/>
    <p:sldId id="267" r:id="rId23"/>
    <p:sldId id="268" r:id="rId24"/>
    <p:sldId id="269" r:id="rId25"/>
    <p:sldId id="271" r:id="rId26"/>
    <p:sldId id="270" r:id="rId27"/>
    <p:sldId id="272" r:id="rId28"/>
    <p:sldId id="274" r:id="rId29"/>
    <p:sldId id="273" r:id="rId30"/>
    <p:sldId id="275" r:id="rId31"/>
    <p:sldId id="276" r:id="rId32"/>
    <p:sldId id="277" r:id="rId33"/>
    <p:sldId id="278" r:id="rId34"/>
    <p:sldId id="279" r:id="rId35"/>
  </p:sldIdLst>
  <p:sldSz cx="123444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8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912" y="52"/>
      </p:cViewPr>
      <p:guideLst>
        <p:guide orient="horz" pos="2160"/>
        <p:guide pos="388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9D0086-3976-4220-AD79-68CEA136A615}" type="datetimeFigureOut">
              <a:rPr lang="en-IN" smtClean="0"/>
              <a:t>06-12-2023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52463" y="1143000"/>
            <a:ext cx="55530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218C4C-8E2B-4EB9-A135-3F3405C587C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771068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218C4C-8E2B-4EB9-A135-3F3405C587C1}" type="slidenum">
              <a:rPr lang="en-IN" smtClean="0"/>
              <a:t>19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781567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25830" y="2130426"/>
            <a:ext cx="1049274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1660" y="3886200"/>
            <a:ext cx="864108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17220" y="6356351"/>
            <a:ext cx="288036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12/6/2023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17670" y="6356351"/>
            <a:ext cx="390906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846820" y="6356351"/>
            <a:ext cx="288036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5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228600"/>
            <a:ext cx="12344400" cy="36576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0"/>
            <a:ext cx="3581400" cy="914400"/>
          </a:xfrm>
          <a:prstGeom prst="rect">
            <a:avLst/>
          </a:prstGeom>
        </p:spPr>
      </p:pic>
      <p:pic>
        <p:nvPicPr>
          <p:cNvPr id="9" name="Picture 2" descr="C:\Users\Admin\Desktop\NAACAlogo-1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40789"/>
            <a:ext cx="1006790" cy="838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0275" y="76201"/>
            <a:ext cx="1228725" cy="83819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5390" y="38100"/>
            <a:ext cx="974410" cy="83819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78" t="28854" r="48570" b="16924"/>
          <a:stretch>
            <a:fillRect/>
          </a:stretch>
        </p:blipFill>
        <p:spPr bwMode="auto">
          <a:xfrm>
            <a:off x="11058524" y="58272"/>
            <a:ext cx="832104" cy="859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 userDrawn="1"/>
        </p:nvSpPr>
        <p:spPr>
          <a:xfrm>
            <a:off x="0" y="6473414"/>
            <a:ext cx="12344400" cy="36576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jpeg"/><Relationship Id="rId4" Type="http://schemas.openxmlformats.org/officeDocument/2006/relationships/image" Target="../media/image14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ea typeface="Calibri Light"/>
                <a:cs typeface="Calibri Light"/>
              </a:rPr>
              <a:t>Principles of Artificial Intelligence</a:t>
            </a:r>
            <a:br>
              <a:rPr lang="en-US" dirty="0">
                <a:ea typeface="Calibri Light"/>
                <a:cs typeface="Calibri Light"/>
              </a:rPr>
            </a:br>
            <a:r>
              <a:rPr lang="en-US" dirty="0">
                <a:ea typeface="Calibri Light"/>
                <a:cs typeface="Calibri Light"/>
              </a:rPr>
              <a:t>and Machine Learning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dirty="0">
                <a:ea typeface="Calibri"/>
                <a:cs typeface="Calibri"/>
              </a:rPr>
              <a:t>		      Subject Code : </a:t>
            </a:r>
            <a:r>
              <a:rPr lang="en-IN" b="0" i="0" u="none" strike="noStrike" baseline="0" dirty="0">
                <a:latin typeface="Calibri" panose="020F0502020204030204" pitchFamily="34" charset="0"/>
              </a:rPr>
              <a:t>21CS54</a:t>
            </a:r>
            <a:endParaRPr lang="en-US" dirty="0">
              <a:ea typeface="Calibri"/>
              <a:cs typeface="Calibri"/>
            </a:endParaRPr>
          </a:p>
          <a:p>
            <a:r>
              <a:rPr lang="en-US" dirty="0">
                <a:ea typeface="Calibri"/>
                <a:cs typeface="Calibri"/>
              </a:rPr>
              <a:t>	By Savitha Nagaraju</a:t>
            </a:r>
          </a:p>
          <a:p>
            <a:r>
              <a:rPr lang="en-US" dirty="0">
                <a:ea typeface="Calibri"/>
                <a:cs typeface="Calibri"/>
              </a:rPr>
              <a:t>    AIML, ATME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79644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D5A58EB-A643-AFDB-D76C-CE190087A408}"/>
              </a:ext>
            </a:extLst>
          </p:cNvPr>
          <p:cNvSpPr txBox="1"/>
          <p:nvPr/>
        </p:nvSpPr>
        <p:spPr>
          <a:xfrm>
            <a:off x="381000" y="1143000"/>
            <a:ext cx="40002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600" b="1" dirty="0"/>
              <a:t>Course Introduction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03A6A39-36D0-D0EF-4BC0-296BBB4F6061}"/>
              </a:ext>
            </a:extLst>
          </p:cNvPr>
          <p:cNvSpPr txBox="1"/>
          <p:nvPr/>
        </p:nvSpPr>
        <p:spPr>
          <a:xfrm>
            <a:off x="304800" y="2105561"/>
            <a:ext cx="11201400" cy="12618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800" b="1" i="0" u="none" strike="noStrike" baseline="0" dirty="0"/>
              <a:t>At the end of the 13th week of the semester</a:t>
            </a:r>
          </a:p>
          <a:p>
            <a:pPr algn="l"/>
            <a:endParaRPr lang="en-US" sz="1800" b="1" i="0" u="none" strike="noStrike" baseline="0" dirty="0"/>
          </a:p>
          <a:p>
            <a:pPr algn="l"/>
            <a:r>
              <a:rPr lang="en-US" sz="2000" b="0" i="0" u="none" strike="noStrike" baseline="0" dirty="0"/>
              <a:t>The sum of three tests, two assignments, and quiz/seminar/group discussion will be out of 100 marks</a:t>
            </a:r>
          </a:p>
          <a:p>
            <a:pPr algn="l"/>
            <a:r>
              <a:rPr lang="en-US" sz="2000" b="0" i="0" u="none" strike="noStrike" baseline="0" dirty="0"/>
              <a:t>and will be scaled down to 50 marks</a:t>
            </a:r>
            <a:endParaRPr lang="en-IN" sz="2000" b="1" dirty="0"/>
          </a:p>
        </p:txBody>
      </p:sp>
    </p:spTree>
    <p:extLst>
      <p:ext uri="{BB962C8B-B14F-4D97-AF65-F5344CB8AC3E}">
        <p14:creationId xmlns:p14="http://schemas.microsoft.com/office/powerpoint/2010/main" val="12934311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D5A58EB-A643-AFDB-D76C-CE190087A408}"/>
              </a:ext>
            </a:extLst>
          </p:cNvPr>
          <p:cNvSpPr txBox="1"/>
          <p:nvPr/>
        </p:nvSpPr>
        <p:spPr>
          <a:xfrm>
            <a:off x="381000" y="1143000"/>
            <a:ext cx="40002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600" b="1" dirty="0"/>
              <a:t>Course Introduction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03A6A39-36D0-D0EF-4BC0-296BBB4F6061}"/>
              </a:ext>
            </a:extLst>
          </p:cNvPr>
          <p:cNvSpPr txBox="1"/>
          <p:nvPr/>
        </p:nvSpPr>
        <p:spPr>
          <a:xfrm>
            <a:off x="304800" y="2105561"/>
            <a:ext cx="11201400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IN" sz="2000" b="1" i="0" u="none" strike="noStrike" baseline="0" dirty="0">
                <a:solidFill>
                  <a:srgbClr val="000000"/>
                </a:solidFill>
              </a:rPr>
              <a:t>Semester End Examination:</a:t>
            </a:r>
          </a:p>
          <a:p>
            <a:pPr algn="l"/>
            <a:endParaRPr lang="en-IN" sz="2000" i="0" u="none" strike="noStrike" baseline="0" dirty="0">
              <a:solidFill>
                <a:srgbClr val="000000"/>
              </a:solidFill>
            </a:endParaRPr>
          </a:p>
          <a:p>
            <a:pPr algn="l"/>
            <a:r>
              <a:rPr lang="en-US" sz="2000" i="0" u="none" strike="noStrike" baseline="0" dirty="0">
                <a:solidFill>
                  <a:srgbClr val="000000"/>
                </a:solidFill>
              </a:rPr>
              <a:t>Theory SEE will be conducted by University as per the scheduled timetable, with common question</a:t>
            </a:r>
          </a:p>
          <a:p>
            <a:pPr algn="l"/>
            <a:r>
              <a:rPr lang="en-US" sz="2000" i="0" u="none" strike="noStrike" baseline="0" dirty="0">
                <a:solidFill>
                  <a:srgbClr val="000000"/>
                </a:solidFill>
              </a:rPr>
              <a:t>papers for the subject (duration 03 hours)</a:t>
            </a:r>
          </a:p>
          <a:p>
            <a:pPr algn="l"/>
            <a:endParaRPr lang="en-US" sz="2000" i="0" u="none" strike="noStrike" baseline="0" dirty="0">
              <a:solidFill>
                <a:srgbClr val="000000"/>
              </a:solidFill>
            </a:endParaRPr>
          </a:p>
          <a:p>
            <a:pPr algn="l"/>
            <a:r>
              <a:rPr lang="en-US" sz="2000" b="0" i="0" u="none" strike="noStrike" baseline="0" dirty="0">
                <a:solidFill>
                  <a:srgbClr val="000000"/>
                </a:solidFill>
              </a:rPr>
              <a:t>1. The question paper will have ten questions. Each question is set for 20 marks.</a:t>
            </a:r>
          </a:p>
          <a:p>
            <a:pPr algn="l"/>
            <a:r>
              <a:rPr lang="en-US" sz="2000" b="0" i="0" u="none" strike="noStrike" baseline="0" dirty="0">
                <a:solidFill>
                  <a:srgbClr val="000000"/>
                </a:solidFill>
              </a:rPr>
              <a:t>2. There will be 2 questions from each module. Each of the two questions under a module (with a</a:t>
            </a:r>
          </a:p>
          <a:p>
            <a:pPr algn="l"/>
            <a:r>
              <a:rPr lang="en-US" sz="2000" b="0" i="0" u="none" strike="noStrike" baseline="0" dirty="0">
                <a:solidFill>
                  <a:srgbClr val="000000"/>
                </a:solidFill>
              </a:rPr>
              <a:t>maximum of 3 sub-questions), should have a mix of topics under that module.</a:t>
            </a:r>
          </a:p>
          <a:p>
            <a:pPr algn="l"/>
            <a:r>
              <a:rPr lang="en-US" sz="2000" b="0" i="0" u="none" strike="noStrike" baseline="0" dirty="0">
                <a:solidFill>
                  <a:srgbClr val="000000"/>
                </a:solidFill>
              </a:rPr>
              <a:t>The students have to answer 5 full questions, selecting one full question from each module. Marks</a:t>
            </a:r>
          </a:p>
          <a:p>
            <a:pPr algn="l"/>
            <a:r>
              <a:rPr lang="en-US" sz="2000" b="0" i="0" u="none" strike="noStrike" baseline="0" dirty="0">
                <a:solidFill>
                  <a:srgbClr val="000000"/>
                </a:solidFill>
              </a:rPr>
              <a:t>Scored out of 100 shall be reduced proportionally to 50 marks</a:t>
            </a:r>
            <a:r>
              <a:rPr lang="en-US" sz="2000" b="0" i="0" u="none" strike="noStrike" baseline="0" dirty="0">
                <a:solidFill>
                  <a:srgbClr val="FFFFFF"/>
                </a:solidFill>
              </a:rPr>
              <a:t>.</a:t>
            </a:r>
            <a:endParaRPr lang="en-IN" sz="2000" b="1" dirty="0"/>
          </a:p>
        </p:txBody>
      </p:sp>
    </p:spTree>
    <p:extLst>
      <p:ext uri="{BB962C8B-B14F-4D97-AF65-F5344CB8AC3E}">
        <p14:creationId xmlns:p14="http://schemas.microsoft.com/office/powerpoint/2010/main" val="19910071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D5A58EB-A643-AFDB-D76C-CE190087A408}"/>
              </a:ext>
            </a:extLst>
          </p:cNvPr>
          <p:cNvSpPr txBox="1"/>
          <p:nvPr/>
        </p:nvSpPr>
        <p:spPr>
          <a:xfrm>
            <a:off x="381000" y="1143000"/>
            <a:ext cx="40002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600" b="1" dirty="0"/>
              <a:t>Course Introduction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03A6A39-36D0-D0EF-4BC0-296BBB4F6061}"/>
              </a:ext>
            </a:extLst>
          </p:cNvPr>
          <p:cNvSpPr txBox="1"/>
          <p:nvPr/>
        </p:nvSpPr>
        <p:spPr>
          <a:xfrm>
            <a:off x="304800" y="2105561"/>
            <a:ext cx="1120140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IN" sz="2000" b="1" i="0" u="none" strike="noStrike" baseline="0" dirty="0"/>
              <a:t>Textbooks</a:t>
            </a:r>
          </a:p>
          <a:p>
            <a:pPr algn="l"/>
            <a:endParaRPr lang="en-IN" sz="2000" b="1" i="0" u="none" strike="noStrike" baseline="0" dirty="0"/>
          </a:p>
          <a:p>
            <a:pPr algn="l"/>
            <a:r>
              <a:rPr lang="en-US" sz="2000" b="0" i="0" u="none" strike="noStrike" baseline="0" dirty="0"/>
              <a:t>1. Stuart J. Russell and Peter Norvig, Artificial Intelligence, 3rd Edition, Pearson,2015</a:t>
            </a:r>
          </a:p>
          <a:p>
            <a:pPr algn="l"/>
            <a:r>
              <a:rPr lang="en-IN" sz="2000" b="0" i="0" u="none" strike="noStrike" baseline="0" dirty="0"/>
              <a:t>2. S. Sridhar, M Vijayalakshmi “Machine Learning”. Oxford ,2021</a:t>
            </a:r>
            <a:endParaRPr lang="en-IN" sz="2000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8620157-8889-9D28-9CF4-28B9861FC33F}"/>
              </a:ext>
            </a:extLst>
          </p:cNvPr>
          <p:cNvSpPr txBox="1"/>
          <p:nvPr/>
        </p:nvSpPr>
        <p:spPr>
          <a:xfrm>
            <a:off x="304800" y="3581400"/>
            <a:ext cx="914400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IN" sz="2000" b="1" i="0" u="none" strike="noStrike" baseline="0" dirty="0"/>
              <a:t>Reference:</a:t>
            </a:r>
          </a:p>
          <a:p>
            <a:pPr algn="l"/>
            <a:r>
              <a:rPr lang="en-US" sz="2000" b="0" i="0" u="none" strike="noStrike" baseline="0" dirty="0"/>
              <a:t>1. Elaine Rich, Kevin Knight, Artificial Intelligence, 3rdedition, Tata McGraw Hill,2013</a:t>
            </a:r>
          </a:p>
          <a:p>
            <a:pPr algn="l"/>
            <a:r>
              <a:rPr lang="en-US" sz="2000" b="0" i="0" u="none" strike="noStrike" baseline="0" dirty="0"/>
              <a:t>2. George F Lugar, Artificial Intelligence Structure and strategies for complex, Pearson Education,</a:t>
            </a:r>
          </a:p>
          <a:p>
            <a:pPr algn="l"/>
            <a:r>
              <a:rPr lang="en-IN" sz="2000" b="0" i="0" u="none" strike="noStrike" baseline="0" dirty="0"/>
              <a:t>5th Edition, 2011</a:t>
            </a:r>
          </a:p>
          <a:p>
            <a:pPr algn="l"/>
            <a:r>
              <a:rPr lang="en-US" sz="2000" b="0" i="0" u="none" strike="noStrike" baseline="0" dirty="0"/>
              <a:t>3. Tom Michel, Machine Learning, </a:t>
            </a:r>
            <a:r>
              <a:rPr lang="en-US" sz="2000" b="0" i="0" u="none" strike="noStrike" baseline="0" dirty="0" err="1"/>
              <a:t>McGrawHill</a:t>
            </a:r>
            <a:r>
              <a:rPr lang="en-US" sz="2000" b="0" i="0" u="none" strike="noStrike" baseline="0" dirty="0"/>
              <a:t> Publication.</a:t>
            </a:r>
            <a:endParaRPr lang="en-IN" sz="2000" dirty="0"/>
          </a:p>
        </p:txBody>
      </p:sp>
    </p:spTree>
    <p:extLst>
      <p:ext uri="{BB962C8B-B14F-4D97-AF65-F5344CB8AC3E}">
        <p14:creationId xmlns:p14="http://schemas.microsoft.com/office/powerpoint/2010/main" val="34305567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133600"/>
            <a:ext cx="10492740" cy="1470025"/>
          </a:xfrm>
        </p:spPr>
        <p:txBody>
          <a:bodyPr/>
          <a:lstStyle/>
          <a:p>
            <a:r>
              <a:rPr lang="en-US" dirty="0">
                <a:ea typeface="Calibri Light"/>
                <a:cs typeface="Calibri Light"/>
              </a:rPr>
              <a:t>Module 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4352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40F389F-4D43-2AB8-2003-47D61BCDF84F}"/>
              </a:ext>
            </a:extLst>
          </p:cNvPr>
          <p:cNvSpPr txBox="1"/>
          <p:nvPr/>
        </p:nvSpPr>
        <p:spPr>
          <a:xfrm>
            <a:off x="1066800" y="1295400"/>
            <a:ext cx="23094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>
                <a:latin typeface="+mj-lt"/>
              </a:rPr>
              <a:t>Introduction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7FCF16C-3A1E-A341-D259-764E31302E60}"/>
              </a:ext>
            </a:extLst>
          </p:cNvPr>
          <p:cNvSpPr txBox="1"/>
          <p:nvPr/>
        </p:nvSpPr>
        <p:spPr>
          <a:xfrm>
            <a:off x="1143000" y="2286000"/>
            <a:ext cx="63073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000" dirty="0"/>
              <a:t>For </a:t>
            </a:r>
            <a:r>
              <a:rPr lang="en-IN" sz="2000" b="1" dirty="0"/>
              <a:t>Homo Sapiens</a:t>
            </a:r>
            <a:r>
              <a:rPr lang="en-IN" sz="2000" dirty="0"/>
              <a:t>, our intelligence is very important to us.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999998D-2E09-5049-9388-12DCEC498FFF}"/>
              </a:ext>
            </a:extLst>
          </p:cNvPr>
          <p:cNvSpPr txBox="1"/>
          <p:nvPr/>
        </p:nvSpPr>
        <p:spPr>
          <a:xfrm>
            <a:off x="1143000" y="2750366"/>
            <a:ext cx="85932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000" dirty="0"/>
              <a:t>For thousands of years, we have tried to understand how we think, perceive and </a:t>
            </a:r>
          </a:p>
          <a:p>
            <a:r>
              <a:rPr lang="en-IN" sz="2000" dirty="0"/>
              <a:t>manipulate a world around us.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767CEBB-0EB0-A264-59FC-D809D55219BB}"/>
              </a:ext>
            </a:extLst>
          </p:cNvPr>
          <p:cNvSpPr txBox="1"/>
          <p:nvPr/>
        </p:nvSpPr>
        <p:spPr>
          <a:xfrm>
            <a:off x="1143000" y="3810000"/>
            <a:ext cx="105373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000" dirty="0"/>
              <a:t>The field of </a:t>
            </a:r>
            <a:r>
              <a:rPr lang="en-IN" sz="2000" b="1" dirty="0"/>
              <a:t>Artificial Intelligence </a:t>
            </a:r>
            <a:r>
              <a:rPr lang="en-IN" sz="2000" dirty="0"/>
              <a:t> not only attempts understand, but also build </a:t>
            </a:r>
            <a:r>
              <a:rPr lang="en-IN" sz="2000" b="1" dirty="0"/>
              <a:t>intelligent entities</a:t>
            </a:r>
            <a:r>
              <a:rPr lang="en-IN" sz="20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5187189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40F389F-4D43-2AB8-2003-47D61BCDF84F}"/>
              </a:ext>
            </a:extLst>
          </p:cNvPr>
          <p:cNvSpPr txBox="1"/>
          <p:nvPr/>
        </p:nvSpPr>
        <p:spPr>
          <a:xfrm>
            <a:off x="1066800" y="1295400"/>
            <a:ext cx="21157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>
                <a:latin typeface="+mj-lt"/>
              </a:rPr>
              <a:t>What is AI?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EC44E29-347C-A288-6A8B-EDE7CAB471BB}"/>
              </a:ext>
            </a:extLst>
          </p:cNvPr>
          <p:cNvSpPr txBox="1"/>
          <p:nvPr/>
        </p:nvSpPr>
        <p:spPr>
          <a:xfrm>
            <a:off x="659922" y="2209800"/>
            <a:ext cx="44961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/>
              <a:t>AI is divided </a:t>
            </a:r>
            <a:r>
              <a:rPr lang="en-IN" sz="2000" dirty="0"/>
              <a:t>into</a:t>
            </a:r>
            <a:r>
              <a:rPr lang="en-IN" dirty="0"/>
              <a:t> 4 broad units on the basis of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CC08C42-CD1D-320D-49DF-A03FE4DE06FF}"/>
              </a:ext>
            </a:extLst>
          </p:cNvPr>
          <p:cNvGrpSpPr/>
          <p:nvPr/>
        </p:nvGrpSpPr>
        <p:grpSpPr>
          <a:xfrm>
            <a:off x="3276600" y="2971800"/>
            <a:ext cx="4876800" cy="3352800"/>
            <a:chOff x="3276600" y="2971800"/>
            <a:chExt cx="4876800" cy="3352800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767DA6C7-BD58-8669-0BC4-3FC8587D1FBA}"/>
                </a:ext>
              </a:extLst>
            </p:cNvPr>
            <p:cNvCxnSpPr>
              <a:cxnSpLocks/>
            </p:cNvCxnSpPr>
            <p:nvPr/>
          </p:nvCxnSpPr>
          <p:spPr>
            <a:xfrm>
              <a:off x="5715000" y="2971800"/>
              <a:ext cx="0" cy="3352800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C0B8675C-0273-DF69-D5EB-48D0D5EA468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276600" y="4533900"/>
              <a:ext cx="4876800" cy="0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AA3C7A3B-0FDE-8D4D-77BA-EEA7A72564CA}"/>
              </a:ext>
            </a:extLst>
          </p:cNvPr>
          <p:cNvSpPr txBox="1"/>
          <p:nvPr/>
        </p:nvSpPr>
        <p:spPr>
          <a:xfrm>
            <a:off x="3581400" y="3657600"/>
            <a:ext cx="10438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dirty="0"/>
              <a:t>Thinking</a:t>
            </a:r>
          </a:p>
          <a:p>
            <a:r>
              <a:rPr lang="en-IN" b="1" dirty="0"/>
              <a:t>Humanly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1351A4A-AA36-DDCE-8B73-0090D6CECBF6}"/>
              </a:ext>
            </a:extLst>
          </p:cNvPr>
          <p:cNvSpPr txBox="1"/>
          <p:nvPr/>
        </p:nvSpPr>
        <p:spPr>
          <a:xfrm>
            <a:off x="6421881" y="3657599"/>
            <a:ext cx="11443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dirty="0"/>
              <a:t>Thinking</a:t>
            </a:r>
          </a:p>
          <a:p>
            <a:r>
              <a:rPr lang="en-IN" b="1" dirty="0"/>
              <a:t>Rationally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9D94B33-7E81-841F-A461-040C16E475C7}"/>
              </a:ext>
            </a:extLst>
          </p:cNvPr>
          <p:cNvSpPr txBox="1"/>
          <p:nvPr/>
        </p:nvSpPr>
        <p:spPr>
          <a:xfrm>
            <a:off x="3623561" y="5029200"/>
            <a:ext cx="10438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dirty="0"/>
              <a:t>Acting</a:t>
            </a:r>
          </a:p>
          <a:p>
            <a:r>
              <a:rPr lang="en-IN" b="1" dirty="0"/>
              <a:t>Humanly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655A3FE-5235-3236-CF79-2B44581E1570}"/>
              </a:ext>
            </a:extLst>
          </p:cNvPr>
          <p:cNvSpPr txBox="1"/>
          <p:nvPr/>
        </p:nvSpPr>
        <p:spPr>
          <a:xfrm>
            <a:off x="6421881" y="5029199"/>
            <a:ext cx="11443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dirty="0"/>
              <a:t>Acting</a:t>
            </a:r>
          </a:p>
          <a:p>
            <a:r>
              <a:rPr lang="en-IN" b="1" dirty="0"/>
              <a:t>Rationally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7B35FB2-0F43-4AA0-A626-4348E7154D10}"/>
              </a:ext>
            </a:extLst>
          </p:cNvPr>
          <p:cNvSpPr txBox="1"/>
          <p:nvPr/>
        </p:nvSpPr>
        <p:spPr>
          <a:xfrm>
            <a:off x="5066128" y="2209800"/>
            <a:ext cx="36916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000" b="1" dirty="0"/>
              <a:t>thought processes and reasoning</a:t>
            </a:r>
            <a:endParaRPr lang="en-IN" sz="20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FF7A625-D189-347E-49BF-2670FE771483}"/>
              </a:ext>
            </a:extLst>
          </p:cNvPr>
          <p:cNvSpPr txBox="1"/>
          <p:nvPr/>
        </p:nvSpPr>
        <p:spPr>
          <a:xfrm>
            <a:off x="8667818" y="2220686"/>
            <a:ext cx="13752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/>
              <a:t>, </a:t>
            </a:r>
            <a:r>
              <a:rPr lang="en-IN" sz="2000" b="1" dirty="0"/>
              <a:t>behaviour</a:t>
            </a:r>
            <a:endParaRPr lang="en-IN" sz="20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83A4F21-704C-FE3A-96A9-2A16CED117CF}"/>
              </a:ext>
            </a:extLst>
          </p:cNvPr>
          <p:cNvSpPr txBox="1"/>
          <p:nvPr/>
        </p:nvSpPr>
        <p:spPr>
          <a:xfrm>
            <a:off x="9895396" y="2220686"/>
            <a:ext cx="24490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/>
              <a:t>,  </a:t>
            </a:r>
            <a:r>
              <a:rPr lang="en-IN" b="1" dirty="0"/>
              <a:t>human </a:t>
            </a:r>
            <a:r>
              <a:rPr lang="en-IN" sz="2000" b="1" dirty="0"/>
              <a:t>performance</a:t>
            </a:r>
            <a:endParaRPr lang="en-IN" sz="2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D2BC0BD-6F73-CA3B-0CAD-993A06001946}"/>
              </a:ext>
            </a:extLst>
          </p:cNvPr>
          <p:cNvSpPr txBox="1"/>
          <p:nvPr/>
        </p:nvSpPr>
        <p:spPr>
          <a:xfrm>
            <a:off x="659922" y="2523507"/>
            <a:ext cx="167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and </a:t>
            </a:r>
            <a:r>
              <a:rPr lang="en-IN" b="1" dirty="0"/>
              <a:t>rationality</a:t>
            </a:r>
            <a:r>
              <a:rPr lang="en-IN" dirty="0"/>
              <a:t>. 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613904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2" grpId="0"/>
      <p:bldP spid="13" grpId="0"/>
      <p:bldP spid="14" grpId="0"/>
      <p:bldP spid="15" grpId="0"/>
      <p:bldP spid="17" grpId="0"/>
      <p:bldP spid="18" grpId="0"/>
      <p:bldP spid="19" grpId="0"/>
      <p:bldP spid="2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40F389F-4D43-2AB8-2003-47D61BCDF84F}"/>
              </a:ext>
            </a:extLst>
          </p:cNvPr>
          <p:cNvSpPr txBox="1"/>
          <p:nvPr/>
        </p:nvSpPr>
        <p:spPr>
          <a:xfrm>
            <a:off x="1066800" y="1295400"/>
            <a:ext cx="21157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>
                <a:latin typeface="+mj-lt"/>
              </a:rPr>
              <a:t>What is AI?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23D62D4-F31E-B2A8-6311-8E76AA6C8AF5}"/>
              </a:ext>
            </a:extLst>
          </p:cNvPr>
          <p:cNvGrpSpPr/>
          <p:nvPr/>
        </p:nvGrpSpPr>
        <p:grpSpPr>
          <a:xfrm>
            <a:off x="3276600" y="2438400"/>
            <a:ext cx="4876800" cy="3352800"/>
            <a:chOff x="3276600" y="2438400"/>
            <a:chExt cx="4876800" cy="3352800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4CC08C42-CD1D-320D-49DF-A03FE4DE06FF}"/>
                </a:ext>
              </a:extLst>
            </p:cNvPr>
            <p:cNvGrpSpPr/>
            <p:nvPr/>
          </p:nvGrpSpPr>
          <p:grpSpPr>
            <a:xfrm>
              <a:off x="3276600" y="2438400"/>
              <a:ext cx="4876800" cy="3352800"/>
              <a:chOff x="3276600" y="2971800"/>
              <a:chExt cx="4876800" cy="3352800"/>
            </a:xfrm>
          </p:grpSpPr>
          <p:cxnSp>
            <p:nvCxnSpPr>
              <p:cNvPr id="5" name="Straight Connector 4">
                <a:extLst>
                  <a:ext uri="{FF2B5EF4-FFF2-40B4-BE49-F238E27FC236}">
                    <a16:creationId xmlns:a16="http://schemas.microsoft.com/office/drawing/2014/main" id="{767DA6C7-BD58-8669-0BC4-3FC8587D1FB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715000" y="2971800"/>
                <a:ext cx="0" cy="335280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Straight Connector 5">
                <a:extLst>
                  <a:ext uri="{FF2B5EF4-FFF2-40B4-BE49-F238E27FC236}">
                    <a16:creationId xmlns:a16="http://schemas.microsoft.com/office/drawing/2014/main" id="{C0B8675C-0273-DF69-D5EB-48D0D5EA468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276600" y="4533900"/>
                <a:ext cx="4876800" cy="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AA3C7A3B-0FDE-8D4D-77BA-EEA7A72564CA}"/>
                </a:ext>
              </a:extLst>
            </p:cNvPr>
            <p:cNvSpPr txBox="1"/>
            <p:nvPr/>
          </p:nvSpPr>
          <p:spPr>
            <a:xfrm>
              <a:off x="3612675" y="3105834"/>
              <a:ext cx="104387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b="1" dirty="0"/>
                <a:t>Thinking</a:t>
              </a:r>
            </a:p>
            <a:p>
              <a:r>
                <a:rPr lang="en-IN" b="1" dirty="0"/>
                <a:t>Humanly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1351A4A-AA36-DDCE-8B73-0090D6CECBF6}"/>
                </a:ext>
              </a:extLst>
            </p:cNvPr>
            <p:cNvSpPr txBox="1"/>
            <p:nvPr/>
          </p:nvSpPr>
          <p:spPr>
            <a:xfrm>
              <a:off x="6362024" y="3105834"/>
              <a:ext cx="114435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b="1" dirty="0"/>
                <a:t>Thinking</a:t>
              </a:r>
            </a:p>
            <a:p>
              <a:r>
                <a:rPr lang="en-IN" b="1" dirty="0"/>
                <a:t>Rationally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9D94B33-7E81-841F-A461-040C16E475C7}"/>
                </a:ext>
              </a:extLst>
            </p:cNvPr>
            <p:cNvSpPr txBox="1"/>
            <p:nvPr/>
          </p:nvSpPr>
          <p:spPr>
            <a:xfrm>
              <a:off x="3652619" y="4605341"/>
              <a:ext cx="104387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b="1" dirty="0"/>
                <a:t>Acting</a:t>
              </a:r>
            </a:p>
            <a:p>
              <a:r>
                <a:rPr lang="en-IN" b="1" dirty="0"/>
                <a:t>Humanly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5655A3FE-5235-3236-CF79-2B44581E1570}"/>
                </a:ext>
              </a:extLst>
            </p:cNvPr>
            <p:cNvSpPr txBox="1"/>
            <p:nvPr/>
          </p:nvSpPr>
          <p:spPr>
            <a:xfrm>
              <a:off x="6362024" y="4583570"/>
              <a:ext cx="114435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b="1" dirty="0"/>
                <a:t>Acting</a:t>
              </a:r>
            </a:p>
            <a:p>
              <a:r>
                <a:rPr lang="en-IN" b="1" dirty="0"/>
                <a:t>Rationally</a:t>
              </a:r>
            </a:p>
          </p:txBody>
        </p:sp>
      </p:grpSp>
      <p:sp>
        <p:nvSpPr>
          <p:cNvPr id="7" name="Right Brace 6">
            <a:extLst>
              <a:ext uri="{FF2B5EF4-FFF2-40B4-BE49-F238E27FC236}">
                <a16:creationId xmlns:a16="http://schemas.microsoft.com/office/drawing/2014/main" id="{1112B31B-12CB-B722-C7D4-C63E4C3310A5}"/>
              </a:ext>
            </a:extLst>
          </p:cNvPr>
          <p:cNvSpPr/>
          <p:nvPr/>
        </p:nvSpPr>
        <p:spPr>
          <a:xfrm rot="16200000">
            <a:off x="5252795" y="586044"/>
            <a:ext cx="924411" cy="3052062"/>
          </a:xfrm>
          <a:prstGeom prst="rightBrace">
            <a:avLst>
              <a:gd name="adj1" fmla="val 0"/>
              <a:gd name="adj2" fmla="val 50000"/>
            </a:avLst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4BAC34F-300B-7B9B-EB3B-252369796F3A}"/>
              </a:ext>
            </a:extLst>
          </p:cNvPr>
          <p:cNvSpPr txBox="1"/>
          <p:nvPr/>
        </p:nvSpPr>
        <p:spPr>
          <a:xfrm>
            <a:off x="9622972" y="3800048"/>
            <a:ext cx="2115708" cy="3693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N" b="1" dirty="0"/>
              <a:t>Rationality</a:t>
            </a:r>
          </a:p>
        </p:txBody>
      </p:sp>
      <p:sp>
        <p:nvSpPr>
          <p:cNvPr id="10" name="Right Brace 9">
            <a:extLst>
              <a:ext uri="{FF2B5EF4-FFF2-40B4-BE49-F238E27FC236}">
                <a16:creationId xmlns:a16="http://schemas.microsoft.com/office/drawing/2014/main" id="{BF85580A-22D9-D839-5A5A-3F8629B73D05}"/>
              </a:ext>
            </a:extLst>
          </p:cNvPr>
          <p:cNvSpPr/>
          <p:nvPr/>
        </p:nvSpPr>
        <p:spPr>
          <a:xfrm rot="10800000">
            <a:off x="2314550" y="2743200"/>
            <a:ext cx="924411" cy="2876498"/>
          </a:xfrm>
          <a:prstGeom prst="rightBrace">
            <a:avLst>
              <a:gd name="adj1" fmla="val 0"/>
              <a:gd name="adj2" fmla="val 50000"/>
            </a:avLst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D1F2B56-DEB3-5496-BFD3-FF130F087BA2}"/>
              </a:ext>
            </a:extLst>
          </p:cNvPr>
          <p:cNvSpPr txBox="1"/>
          <p:nvPr/>
        </p:nvSpPr>
        <p:spPr>
          <a:xfrm>
            <a:off x="4656551" y="1003538"/>
            <a:ext cx="2362199" cy="64633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IN" b="1" dirty="0"/>
              <a:t>Thought processes and reasoning</a:t>
            </a:r>
          </a:p>
        </p:txBody>
      </p:sp>
      <p:sp>
        <p:nvSpPr>
          <p:cNvPr id="19" name="Right Brace 18">
            <a:extLst>
              <a:ext uri="{FF2B5EF4-FFF2-40B4-BE49-F238E27FC236}">
                <a16:creationId xmlns:a16="http://schemas.microsoft.com/office/drawing/2014/main" id="{9AA065C1-B46C-647D-B81D-BE2FD9F6FFBA}"/>
              </a:ext>
            </a:extLst>
          </p:cNvPr>
          <p:cNvSpPr/>
          <p:nvPr/>
        </p:nvSpPr>
        <p:spPr>
          <a:xfrm rot="5400000">
            <a:off x="5291910" y="4446920"/>
            <a:ext cx="924411" cy="2973832"/>
          </a:xfrm>
          <a:prstGeom prst="rightBrace">
            <a:avLst>
              <a:gd name="adj1" fmla="val 0"/>
              <a:gd name="adj2" fmla="val 50000"/>
            </a:avLst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A32397E-296B-EC5D-094E-3530BD53F792}"/>
              </a:ext>
            </a:extLst>
          </p:cNvPr>
          <p:cNvSpPr txBox="1"/>
          <p:nvPr/>
        </p:nvSpPr>
        <p:spPr>
          <a:xfrm>
            <a:off x="228457" y="3846214"/>
            <a:ext cx="2115708" cy="64633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IN" b="1" dirty="0"/>
              <a:t>Human Performance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D9A4D6B-038C-796D-8DC2-B53977B1DE4A}"/>
              </a:ext>
            </a:extLst>
          </p:cNvPr>
          <p:cNvSpPr txBox="1"/>
          <p:nvPr/>
        </p:nvSpPr>
        <p:spPr>
          <a:xfrm>
            <a:off x="7587434" y="5716904"/>
            <a:ext cx="2115708" cy="3693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N" b="1" dirty="0"/>
              <a:t>Behaviour</a:t>
            </a:r>
          </a:p>
        </p:txBody>
      </p:sp>
      <p:sp>
        <p:nvSpPr>
          <p:cNvPr id="22" name="Right Brace 21">
            <a:extLst>
              <a:ext uri="{FF2B5EF4-FFF2-40B4-BE49-F238E27FC236}">
                <a16:creationId xmlns:a16="http://schemas.microsoft.com/office/drawing/2014/main" id="{227D652C-FAAC-EA7B-8339-DBE9F98B7D0F}"/>
              </a:ext>
            </a:extLst>
          </p:cNvPr>
          <p:cNvSpPr/>
          <p:nvPr/>
        </p:nvSpPr>
        <p:spPr>
          <a:xfrm>
            <a:off x="8527114" y="2497798"/>
            <a:ext cx="924411" cy="2973832"/>
          </a:xfrm>
          <a:prstGeom prst="rightBrace">
            <a:avLst>
              <a:gd name="adj1" fmla="val 0"/>
              <a:gd name="adj2" fmla="val 50000"/>
            </a:avLst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12545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7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40F389F-4D43-2AB8-2003-47D61BCDF84F}"/>
              </a:ext>
            </a:extLst>
          </p:cNvPr>
          <p:cNvSpPr txBox="1"/>
          <p:nvPr/>
        </p:nvSpPr>
        <p:spPr>
          <a:xfrm>
            <a:off x="1066800" y="1295400"/>
            <a:ext cx="29979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>
                <a:latin typeface="+mj-lt"/>
              </a:rPr>
              <a:t>Acting Humanly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957A212-D7C2-01C0-007B-A9EA66003BB3}"/>
              </a:ext>
            </a:extLst>
          </p:cNvPr>
          <p:cNvSpPr txBox="1"/>
          <p:nvPr/>
        </p:nvSpPr>
        <p:spPr>
          <a:xfrm>
            <a:off x="838200" y="2362200"/>
            <a:ext cx="111093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000" dirty="0"/>
              <a:t>The art of creating machines that perform functions that require intelligence when performed by people.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AA3141E-BBBF-E633-C7C3-A03C78F3B4AF}"/>
              </a:ext>
            </a:extLst>
          </p:cNvPr>
          <p:cNvSpPr txBox="1"/>
          <p:nvPr/>
        </p:nvSpPr>
        <p:spPr>
          <a:xfrm>
            <a:off x="870857" y="3244335"/>
            <a:ext cx="97108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000" dirty="0"/>
              <a:t>It is a study of how to make computers do things at which, at the moment people do better.</a:t>
            </a:r>
          </a:p>
        </p:txBody>
      </p:sp>
    </p:spTree>
    <p:extLst>
      <p:ext uri="{BB962C8B-B14F-4D97-AF65-F5344CB8AC3E}">
        <p14:creationId xmlns:p14="http://schemas.microsoft.com/office/powerpoint/2010/main" val="791033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40F389F-4D43-2AB8-2003-47D61BCDF84F}"/>
              </a:ext>
            </a:extLst>
          </p:cNvPr>
          <p:cNvSpPr txBox="1"/>
          <p:nvPr/>
        </p:nvSpPr>
        <p:spPr>
          <a:xfrm>
            <a:off x="1066800" y="1295400"/>
            <a:ext cx="73817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>
                <a:latin typeface="+mj-lt"/>
              </a:rPr>
              <a:t>Acting Humanly: The Turing Test Approach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99F6A6C-6D58-70A5-E7E4-8C53DBACC173}"/>
              </a:ext>
            </a:extLst>
          </p:cNvPr>
          <p:cNvSpPr txBox="1"/>
          <p:nvPr/>
        </p:nvSpPr>
        <p:spPr>
          <a:xfrm>
            <a:off x="990600" y="1981200"/>
            <a:ext cx="34019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400" b="1" dirty="0"/>
              <a:t>The Turing Test Approach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E010594-01FC-7E36-F62A-BDF8546EC7E5}"/>
              </a:ext>
            </a:extLst>
          </p:cNvPr>
          <p:cNvSpPr txBox="1"/>
          <p:nvPr/>
        </p:nvSpPr>
        <p:spPr>
          <a:xfrm>
            <a:off x="990600" y="2871634"/>
            <a:ext cx="108811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000" dirty="0"/>
              <a:t>The </a:t>
            </a:r>
            <a:r>
              <a:rPr lang="en-IN" sz="2000" b="1" dirty="0"/>
              <a:t>Turing Test </a:t>
            </a:r>
            <a:r>
              <a:rPr lang="en-IN" sz="2000" dirty="0"/>
              <a:t>is a widely used measure of a machine’s ability to demonstrate human like intelligence.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742F587-8D2B-2A9C-B6D1-9FD376C9E90E}"/>
              </a:ext>
            </a:extLst>
          </p:cNvPr>
          <p:cNvSpPr txBox="1"/>
          <p:nvPr/>
        </p:nvSpPr>
        <p:spPr>
          <a:xfrm>
            <a:off x="990600" y="3722284"/>
            <a:ext cx="94407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000" dirty="0"/>
              <a:t>A computer passes the test if a human interrogator after posing some written questions, </a:t>
            </a:r>
          </a:p>
          <a:p>
            <a:r>
              <a:rPr lang="en-IN" sz="2000" dirty="0"/>
              <a:t>cannot tell whether the written responses come from a person or from a computer.</a:t>
            </a:r>
          </a:p>
        </p:txBody>
      </p:sp>
    </p:spTree>
    <p:extLst>
      <p:ext uri="{BB962C8B-B14F-4D97-AF65-F5344CB8AC3E}">
        <p14:creationId xmlns:p14="http://schemas.microsoft.com/office/powerpoint/2010/main" val="33826120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40F389F-4D43-2AB8-2003-47D61BCDF84F}"/>
              </a:ext>
            </a:extLst>
          </p:cNvPr>
          <p:cNvSpPr txBox="1"/>
          <p:nvPr/>
        </p:nvSpPr>
        <p:spPr>
          <a:xfrm>
            <a:off x="1066800" y="1295400"/>
            <a:ext cx="28841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>
                <a:latin typeface="+mj-lt"/>
              </a:rPr>
              <a:t>Acting Humanly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372C31F-7BBF-7372-ABE2-445D7CB9D3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0400" y="2133600"/>
            <a:ext cx="5588712" cy="3429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98AA847-FFCE-45E3-EFA4-47F52A4CCA0F}"/>
              </a:ext>
            </a:extLst>
          </p:cNvPr>
          <p:cNvSpPr txBox="1"/>
          <p:nvPr/>
        </p:nvSpPr>
        <p:spPr>
          <a:xfrm>
            <a:off x="1066800" y="1295400"/>
            <a:ext cx="73817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>
                <a:latin typeface="+mj-lt"/>
              </a:rPr>
              <a:t>Acting Humanly: The Turing Test Approach</a:t>
            </a:r>
          </a:p>
        </p:txBody>
      </p:sp>
    </p:spTree>
    <p:extLst>
      <p:ext uri="{BB962C8B-B14F-4D97-AF65-F5344CB8AC3E}">
        <p14:creationId xmlns:p14="http://schemas.microsoft.com/office/powerpoint/2010/main" val="1791166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A342211-3A7E-39CB-CA28-0CDA6D7B30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2590800"/>
            <a:ext cx="11734800" cy="191889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D5A58EB-A643-AFDB-D76C-CE190087A408}"/>
              </a:ext>
            </a:extLst>
          </p:cNvPr>
          <p:cNvSpPr txBox="1"/>
          <p:nvPr/>
        </p:nvSpPr>
        <p:spPr>
          <a:xfrm>
            <a:off x="381000" y="1143000"/>
            <a:ext cx="40002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600" b="1" dirty="0"/>
              <a:t>Course Introduction</a:t>
            </a:r>
          </a:p>
        </p:txBody>
      </p:sp>
    </p:spTree>
    <p:extLst>
      <p:ext uri="{BB962C8B-B14F-4D97-AF65-F5344CB8AC3E}">
        <p14:creationId xmlns:p14="http://schemas.microsoft.com/office/powerpoint/2010/main" val="151285532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40F389F-4D43-2AB8-2003-47D61BCDF84F}"/>
              </a:ext>
            </a:extLst>
          </p:cNvPr>
          <p:cNvSpPr txBox="1"/>
          <p:nvPr/>
        </p:nvSpPr>
        <p:spPr>
          <a:xfrm>
            <a:off x="1066800" y="1295400"/>
            <a:ext cx="28841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>
                <a:latin typeface="+mj-lt"/>
              </a:rPr>
              <a:t>Acting Humanly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1D886C4-30B4-3F4A-BCD7-14BC90475802}"/>
              </a:ext>
            </a:extLst>
          </p:cNvPr>
          <p:cNvSpPr txBox="1"/>
          <p:nvPr/>
        </p:nvSpPr>
        <p:spPr>
          <a:xfrm>
            <a:off x="1066800" y="2362200"/>
            <a:ext cx="67932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000" b="0" i="0" u="none" strike="noStrike" baseline="0" dirty="0"/>
              <a:t>The computer would need to possess the </a:t>
            </a:r>
            <a:r>
              <a:rPr lang="en-IN" sz="2000" b="0" i="0" u="none" strike="noStrike" baseline="0" dirty="0"/>
              <a:t>following capabilities:</a:t>
            </a:r>
          </a:p>
          <a:p>
            <a:pPr algn="l"/>
            <a:endParaRPr lang="en-IN" sz="2000" b="0" i="0" u="none" strike="noStrike" baseline="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E5E69CC-2B86-85D1-6E1D-95382818D557}"/>
              </a:ext>
            </a:extLst>
          </p:cNvPr>
          <p:cNvSpPr txBox="1"/>
          <p:nvPr/>
        </p:nvSpPr>
        <p:spPr>
          <a:xfrm>
            <a:off x="1295400" y="3070086"/>
            <a:ext cx="9490419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000" b="1" i="0" u="none" strike="noStrike" baseline="0" dirty="0"/>
              <a:t>Natural language processing </a:t>
            </a:r>
            <a:r>
              <a:rPr lang="en-US" sz="2000" b="0" i="0" u="none" strike="noStrike" baseline="0" dirty="0"/>
              <a:t>to enable it to communicate successfully in English</a:t>
            </a:r>
          </a:p>
          <a:p>
            <a:pPr algn="l"/>
            <a:endParaRPr lang="en-US" sz="2000" b="0" i="0" u="none" strike="noStrike" baseline="0" dirty="0"/>
          </a:p>
          <a:p>
            <a:pPr algn="l"/>
            <a:r>
              <a:rPr lang="en-US" sz="2000" b="1" dirty="0"/>
              <a:t>K</a:t>
            </a:r>
            <a:r>
              <a:rPr lang="en-US" sz="2000" b="1" i="0" u="none" strike="noStrike" baseline="0" dirty="0"/>
              <a:t>nowledge Representation </a:t>
            </a:r>
            <a:r>
              <a:rPr lang="en-US" sz="2000" b="0" i="0" u="none" strike="noStrike" baseline="0" dirty="0"/>
              <a:t>to store what it knows or hears</a:t>
            </a:r>
          </a:p>
          <a:p>
            <a:pPr algn="l"/>
            <a:endParaRPr lang="en-US" sz="2000" b="0" i="0" u="none" strike="noStrike" baseline="0" dirty="0"/>
          </a:p>
          <a:p>
            <a:pPr algn="l"/>
            <a:r>
              <a:rPr lang="en-US" sz="2000" b="1" dirty="0"/>
              <a:t>A</a:t>
            </a:r>
            <a:r>
              <a:rPr lang="en-US" sz="2000" b="1" i="0" u="none" strike="noStrike" baseline="0" dirty="0"/>
              <a:t>utomated Reasoning </a:t>
            </a:r>
            <a:r>
              <a:rPr lang="en-US" sz="2000" b="0" i="0" u="none" strike="noStrike" baseline="0" dirty="0"/>
              <a:t>to use the stored information to answer questions and to draw</a:t>
            </a:r>
          </a:p>
          <a:p>
            <a:pPr algn="l"/>
            <a:r>
              <a:rPr lang="en-IN" sz="2000" b="0" i="0" u="none" strike="noStrike" baseline="0" dirty="0"/>
              <a:t>new conclusions</a:t>
            </a:r>
          </a:p>
          <a:p>
            <a:pPr algn="l"/>
            <a:endParaRPr lang="en-IN" sz="2000" b="0" i="0" u="none" strike="noStrike" baseline="0" dirty="0"/>
          </a:p>
          <a:p>
            <a:pPr algn="l"/>
            <a:r>
              <a:rPr lang="en-US" sz="2000" b="1" dirty="0"/>
              <a:t>M</a:t>
            </a:r>
            <a:r>
              <a:rPr lang="en-US" sz="2000" b="1" i="0" u="none" strike="noStrike" baseline="0" dirty="0"/>
              <a:t>achine </a:t>
            </a:r>
            <a:r>
              <a:rPr lang="en-US" sz="2000" b="1" dirty="0"/>
              <a:t>L</a:t>
            </a:r>
            <a:r>
              <a:rPr lang="en-US" sz="2000" b="1" i="0" u="none" strike="noStrike" baseline="0" dirty="0"/>
              <a:t>earning </a:t>
            </a:r>
            <a:r>
              <a:rPr lang="en-US" sz="2000" b="0" i="0" u="none" strike="noStrike" baseline="0" dirty="0"/>
              <a:t>to adapt to new circumstances and to detect and extrapolate patterns.</a:t>
            </a:r>
            <a:endParaRPr lang="en-IN" sz="2000" dirty="0"/>
          </a:p>
          <a:p>
            <a:endParaRPr lang="en-IN" sz="2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B1AB802-C3AD-AAED-4831-B6D59FD7E506}"/>
              </a:ext>
            </a:extLst>
          </p:cNvPr>
          <p:cNvSpPr txBox="1"/>
          <p:nvPr/>
        </p:nvSpPr>
        <p:spPr>
          <a:xfrm>
            <a:off x="1066800" y="1295400"/>
            <a:ext cx="73817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>
                <a:latin typeface="+mj-lt"/>
              </a:rPr>
              <a:t>Acting Humanly: The Turing Test Approach</a:t>
            </a:r>
          </a:p>
        </p:txBody>
      </p:sp>
    </p:spTree>
    <p:extLst>
      <p:ext uri="{BB962C8B-B14F-4D97-AF65-F5344CB8AC3E}">
        <p14:creationId xmlns:p14="http://schemas.microsoft.com/office/powerpoint/2010/main" val="736276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40F389F-4D43-2AB8-2003-47D61BCDF84F}"/>
              </a:ext>
            </a:extLst>
          </p:cNvPr>
          <p:cNvSpPr txBox="1"/>
          <p:nvPr/>
        </p:nvSpPr>
        <p:spPr>
          <a:xfrm>
            <a:off x="1066800" y="1295400"/>
            <a:ext cx="28841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>
                <a:latin typeface="+mj-lt"/>
              </a:rPr>
              <a:t>Acting Humanly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3123C4F-07FF-5514-D913-67B567C5C14A}"/>
              </a:ext>
            </a:extLst>
          </p:cNvPr>
          <p:cNvSpPr txBox="1"/>
          <p:nvPr/>
        </p:nvSpPr>
        <p:spPr>
          <a:xfrm>
            <a:off x="838200" y="2133600"/>
            <a:ext cx="111694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000" b="1" dirty="0"/>
              <a:t>Total Turing Test </a:t>
            </a:r>
            <a:r>
              <a:rPr lang="en-IN" sz="2000" dirty="0"/>
              <a:t>includes a video signal, so that the interrogator can test the subjects perceptual abilities.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179ACD1-99E1-A8A1-173F-7D1C439336D1}"/>
              </a:ext>
            </a:extLst>
          </p:cNvPr>
          <p:cNvSpPr txBox="1"/>
          <p:nvPr/>
        </p:nvSpPr>
        <p:spPr>
          <a:xfrm>
            <a:off x="914400" y="2971800"/>
            <a:ext cx="547803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000" dirty="0"/>
              <a:t>The computer will need: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2000" b="1" dirty="0"/>
              <a:t>Computer Vision </a:t>
            </a:r>
            <a:r>
              <a:rPr lang="en-IN" sz="2000" dirty="0"/>
              <a:t>to perceive objects.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2000" b="1" dirty="0"/>
              <a:t>Robotics</a:t>
            </a:r>
            <a:r>
              <a:rPr lang="en-IN" sz="2000" dirty="0"/>
              <a:t> to manipulate objects and move about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1F70102-DA0C-FDE6-9300-5191CB3E9A04}"/>
              </a:ext>
            </a:extLst>
          </p:cNvPr>
          <p:cNvSpPr txBox="1"/>
          <p:nvPr/>
        </p:nvSpPr>
        <p:spPr>
          <a:xfrm>
            <a:off x="1066800" y="1295400"/>
            <a:ext cx="73817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>
                <a:latin typeface="+mj-lt"/>
              </a:rPr>
              <a:t>Acting Humanly: The Turing Test Approach</a:t>
            </a:r>
          </a:p>
        </p:txBody>
      </p:sp>
    </p:spTree>
    <p:extLst>
      <p:ext uri="{BB962C8B-B14F-4D97-AF65-F5344CB8AC3E}">
        <p14:creationId xmlns:p14="http://schemas.microsoft.com/office/powerpoint/2010/main" val="8718752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40F389F-4D43-2AB8-2003-47D61BCDF84F}"/>
              </a:ext>
            </a:extLst>
          </p:cNvPr>
          <p:cNvSpPr txBox="1"/>
          <p:nvPr/>
        </p:nvSpPr>
        <p:spPr>
          <a:xfrm>
            <a:off x="1066800" y="1295400"/>
            <a:ext cx="32624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>
                <a:latin typeface="+mj-lt"/>
              </a:rPr>
              <a:t>Thinking Humanly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570075F-E5F2-3488-D7C3-12741D6ED4D5}"/>
              </a:ext>
            </a:extLst>
          </p:cNvPr>
          <p:cNvSpPr txBox="1"/>
          <p:nvPr/>
        </p:nvSpPr>
        <p:spPr>
          <a:xfrm>
            <a:off x="914400" y="2514600"/>
            <a:ext cx="883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000" dirty="0"/>
              <a:t>The effort to make computers think, of the activities associated with human thinking such as decision making, problem solving, learning, etc.</a:t>
            </a:r>
          </a:p>
        </p:txBody>
      </p:sp>
    </p:spTree>
    <p:extLst>
      <p:ext uri="{BB962C8B-B14F-4D97-AF65-F5344CB8AC3E}">
        <p14:creationId xmlns:p14="http://schemas.microsoft.com/office/powerpoint/2010/main" val="1056855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40F389F-4D43-2AB8-2003-47D61BCDF84F}"/>
              </a:ext>
            </a:extLst>
          </p:cNvPr>
          <p:cNvSpPr txBox="1"/>
          <p:nvPr/>
        </p:nvSpPr>
        <p:spPr>
          <a:xfrm>
            <a:off x="1066800" y="1295400"/>
            <a:ext cx="92180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>
                <a:latin typeface="+mj-lt"/>
              </a:rPr>
              <a:t>Thinking Humanly: The cognitive modelling approach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FDC4656-8856-F05A-9706-064CDB0B4A7A}"/>
              </a:ext>
            </a:extLst>
          </p:cNvPr>
          <p:cNvSpPr txBox="1"/>
          <p:nvPr/>
        </p:nvSpPr>
        <p:spPr>
          <a:xfrm>
            <a:off x="1066800" y="2286000"/>
            <a:ext cx="7301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/>
              <a:t>To understand the working of human minds. There are three ways to do this: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6AD32B7-2920-7994-472E-1C9BB32F48FF}"/>
              </a:ext>
            </a:extLst>
          </p:cNvPr>
          <p:cNvSpPr txBox="1"/>
          <p:nvPr/>
        </p:nvSpPr>
        <p:spPr>
          <a:xfrm>
            <a:off x="1066800" y="2876491"/>
            <a:ext cx="28418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2000" b="1" dirty="0"/>
              <a:t>Through Introspection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32D7A6D-C700-1A21-963D-80E155AC07F0}"/>
              </a:ext>
            </a:extLst>
          </p:cNvPr>
          <p:cNvSpPr txBox="1"/>
          <p:nvPr/>
        </p:nvSpPr>
        <p:spPr>
          <a:xfrm>
            <a:off x="1219200" y="3276601"/>
            <a:ext cx="50850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000" dirty="0"/>
              <a:t>Trying to catch our own thoughts as they go by.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9430BB4-EC30-936E-6B3A-9A9955C690A6}"/>
              </a:ext>
            </a:extLst>
          </p:cNvPr>
          <p:cNvSpPr txBox="1"/>
          <p:nvPr/>
        </p:nvSpPr>
        <p:spPr>
          <a:xfrm>
            <a:off x="1066800" y="3697815"/>
            <a:ext cx="42201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2000" b="1" dirty="0"/>
              <a:t>Through Psychological Experiments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0A85DC8-D150-8F76-6E26-A58F888D19D9}"/>
              </a:ext>
            </a:extLst>
          </p:cNvPr>
          <p:cNvSpPr txBox="1"/>
          <p:nvPr/>
        </p:nvSpPr>
        <p:spPr>
          <a:xfrm>
            <a:off x="1219200" y="4097925"/>
            <a:ext cx="32174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000" dirty="0"/>
              <a:t>Observing a person in action.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813109A-9E37-958F-480B-456B9C6ECA73}"/>
              </a:ext>
            </a:extLst>
          </p:cNvPr>
          <p:cNvSpPr txBox="1"/>
          <p:nvPr/>
        </p:nvSpPr>
        <p:spPr>
          <a:xfrm>
            <a:off x="1066800" y="4519139"/>
            <a:ext cx="19359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2000" b="1" dirty="0"/>
              <a:t>Brain Imaging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F3DEBD7-605C-56B2-8A8B-A9DE008129D3}"/>
              </a:ext>
            </a:extLst>
          </p:cNvPr>
          <p:cNvSpPr txBox="1"/>
          <p:nvPr/>
        </p:nvSpPr>
        <p:spPr>
          <a:xfrm>
            <a:off x="1219200" y="4919249"/>
            <a:ext cx="32614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000" dirty="0"/>
              <a:t>Observing the brain in action.</a:t>
            </a:r>
          </a:p>
        </p:txBody>
      </p:sp>
    </p:spTree>
    <p:extLst>
      <p:ext uri="{BB962C8B-B14F-4D97-AF65-F5344CB8AC3E}">
        <p14:creationId xmlns:p14="http://schemas.microsoft.com/office/powerpoint/2010/main" val="2982389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40F389F-4D43-2AB8-2003-47D61BCDF84F}"/>
              </a:ext>
            </a:extLst>
          </p:cNvPr>
          <p:cNvSpPr txBox="1"/>
          <p:nvPr/>
        </p:nvSpPr>
        <p:spPr>
          <a:xfrm>
            <a:off x="1066800" y="1295400"/>
            <a:ext cx="92180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>
                <a:latin typeface="+mj-lt"/>
              </a:rPr>
              <a:t>Thinking Humanly: </a:t>
            </a:r>
            <a:r>
              <a:rPr lang="en-IN" sz="3200" b="1" i="0" u="none" strike="noStrike" baseline="0" dirty="0">
                <a:latin typeface="+mj-lt"/>
              </a:rPr>
              <a:t>The cognitive modelling approach</a:t>
            </a:r>
            <a:endParaRPr lang="en-IN" sz="3200" b="1" dirty="0">
              <a:latin typeface="+mj-l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1C610F1-161D-FF12-5E07-907A58BFCFF8}"/>
              </a:ext>
            </a:extLst>
          </p:cNvPr>
          <p:cNvSpPr txBox="1"/>
          <p:nvPr/>
        </p:nvSpPr>
        <p:spPr>
          <a:xfrm>
            <a:off x="990600" y="2133600"/>
            <a:ext cx="950106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000" dirty="0"/>
              <a:t>Now we express this understanding of the theory as computer programs. </a:t>
            </a:r>
          </a:p>
          <a:p>
            <a:r>
              <a:rPr lang="en-IN" sz="2000" dirty="0"/>
              <a:t>If the program’s input-output behaviour matches corresponding human behaviour, </a:t>
            </a:r>
          </a:p>
          <a:p>
            <a:r>
              <a:rPr lang="en-IN" sz="2000" dirty="0"/>
              <a:t>That is evident that some of the program mechanisms could also be operating in humans.</a:t>
            </a:r>
          </a:p>
        </p:txBody>
      </p:sp>
    </p:spTree>
    <p:extLst>
      <p:ext uri="{BB962C8B-B14F-4D97-AF65-F5344CB8AC3E}">
        <p14:creationId xmlns:p14="http://schemas.microsoft.com/office/powerpoint/2010/main" val="49929671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40F389F-4D43-2AB8-2003-47D61BCDF84F}"/>
              </a:ext>
            </a:extLst>
          </p:cNvPr>
          <p:cNvSpPr txBox="1"/>
          <p:nvPr/>
        </p:nvSpPr>
        <p:spPr>
          <a:xfrm>
            <a:off x="1066800" y="1295400"/>
            <a:ext cx="34445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>
                <a:latin typeface="+mj-lt"/>
              </a:rPr>
              <a:t>Thinking Rationally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1095CE9-D363-955E-88A3-688C671B53F4}"/>
              </a:ext>
            </a:extLst>
          </p:cNvPr>
          <p:cNvSpPr txBox="1"/>
          <p:nvPr/>
        </p:nvSpPr>
        <p:spPr>
          <a:xfrm>
            <a:off x="1066800" y="2286000"/>
            <a:ext cx="713208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000" dirty="0"/>
              <a:t>Studying the human faculties using computational models. </a:t>
            </a:r>
          </a:p>
          <a:p>
            <a:r>
              <a:rPr lang="en-IN" sz="2000" dirty="0"/>
              <a:t>The computation that make it possible to perceive, reason and act.</a:t>
            </a:r>
          </a:p>
        </p:txBody>
      </p:sp>
    </p:spTree>
    <p:extLst>
      <p:ext uri="{BB962C8B-B14F-4D97-AF65-F5344CB8AC3E}">
        <p14:creationId xmlns:p14="http://schemas.microsoft.com/office/powerpoint/2010/main" val="2308628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40F389F-4D43-2AB8-2003-47D61BCDF84F}"/>
              </a:ext>
            </a:extLst>
          </p:cNvPr>
          <p:cNvSpPr txBox="1"/>
          <p:nvPr/>
        </p:nvSpPr>
        <p:spPr>
          <a:xfrm>
            <a:off x="1066800" y="1295400"/>
            <a:ext cx="86621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>
                <a:latin typeface="+mj-lt"/>
              </a:rPr>
              <a:t>Thinking Rationally: the laws of thought approach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1C610F1-161D-FF12-5E07-907A58BFCFF8}"/>
              </a:ext>
            </a:extLst>
          </p:cNvPr>
          <p:cNvSpPr txBox="1"/>
          <p:nvPr/>
        </p:nvSpPr>
        <p:spPr>
          <a:xfrm>
            <a:off x="990600" y="2133600"/>
            <a:ext cx="7162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000" dirty="0"/>
              <a:t>The laws of thought were suppose to govern the operation of mind;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A2D13AA-43DE-0582-A42B-B62B04BC2C57}"/>
              </a:ext>
            </a:extLst>
          </p:cNvPr>
          <p:cNvSpPr txBox="1"/>
          <p:nvPr/>
        </p:nvSpPr>
        <p:spPr>
          <a:xfrm>
            <a:off x="990600" y="2533710"/>
            <a:ext cx="45576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000" dirty="0"/>
              <a:t>Their study is initiated in the field of </a:t>
            </a:r>
            <a:r>
              <a:rPr lang="en-IN" sz="2000" b="1" dirty="0"/>
              <a:t>logic.</a:t>
            </a:r>
          </a:p>
          <a:p>
            <a:endParaRPr lang="en-IN" sz="2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2FF62C5-F25D-2589-D10C-63F62D109766}"/>
              </a:ext>
            </a:extLst>
          </p:cNvPr>
          <p:cNvSpPr txBox="1"/>
          <p:nvPr/>
        </p:nvSpPr>
        <p:spPr>
          <a:xfrm>
            <a:off x="990600" y="3241596"/>
            <a:ext cx="73708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By 1965, programs existed that could, in principle, solve any solvable </a:t>
            </a:r>
          </a:p>
          <a:p>
            <a:r>
              <a:rPr lang="en-US" sz="2000" dirty="0"/>
              <a:t>problem described in </a:t>
            </a:r>
            <a:r>
              <a:rPr lang="en-US" sz="2000" b="1" dirty="0"/>
              <a:t>logical notation</a:t>
            </a:r>
            <a:r>
              <a:rPr lang="en-US" sz="2000" dirty="0"/>
              <a:t>.</a:t>
            </a:r>
            <a:endParaRPr lang="en-IN" sz="2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0EC40CB-9C89-146D-C096-AB2E4AA58E79}"/>
              </a:ext>
            </a:extLst>
          </p:cNvPr>
          <p:cNvSpPr txBox="1"/>
          <p:nvPr/>
        </p:nvSpPr>
        <p:spPr>
          <a:xfrm>
            <a:off x="990600" y="4269940"/>
            <a:ext cx="94145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000" b="0" i="0" dirty="0">
                <a:solidFill>
                  <a:srgbClr val="000000"/>
                </a:solidFill>
                <a:effectLst/>
              </a:rPr>
              <a:t>A famous example, “Socrates is a man; all men are mortal; therefore, Socrates is mortal.”</a:t>
            </a:r>
          </a:p>
          <a:p>
            <a:endParaRPr lang="en-IN" sz="2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7489B4-D9A8-748D-11E0-F163DF0B9B82}"/>
              </a:ext>
            </a:extLst>
          </p:cNvPr>
          <p:cNvSpPr txBox="1"/>
          <p:nvPr/>
        </p:nvSpPr>
        <p:spPr>
          <a:xfrm>
            <a:off x="990600" y="4800600"/>
            <a:ext cx="1086496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 i="0" dirty="0">
                <a:solidFill>
                  <a:srgbClr val="000000"/>
                </a:solidFill>
                <a:effectLst/>
              </a:rPr>
              <a:t>Another example – All TVs use energy; Energy always generates heat; therefore, all TVs generate heat.”</a:t>
            </a:r>
          </a:p>
          <a:p>
            <a:endParaRPr lang="en-IN" sz="2000" dirty="0"/>
          </a:p>
        </p:txBody>
      </p:sp>
    </p:spTree>
    <p:extLst>
      <p:ext uri="{BB962C8B-B14F-4D97-AF65-F5344CB8AC3E}">
        <p14:creationId xmlns:p14="http://schemas.microsoft.com/office/powerpoint/2010/main" val="1805274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40F389F-4D43-2AB8-2003-47D61BCDF84F}"/>
              </a:ext>
            </a:extLst>
          </p:cNvPr>
          <p:cNvSpPr txBox="1"/>
          <p:nvPr/>
        </p:nvSpPr>
        <p:spPr>
          <a:xfrm>
            <a:off x="1066800" y="1295400"/>
            <a:ext cx="86621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>
                <a:latin typeface="+mj-lt"/>
              </a:rPr>
              <a:t>Thinking Rationally: the laws of thought approach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AA6E7A1-356A-B006-FC4F-E05E060E4FDF}"/>
              </a:ext>
            </a:extLst>
          </p:cNvPr>
          <p:cNvSpPr txBox="1"/>
          <p:nvPr/>
        </p:nvSpPr>
        <p:spPr>
          <a:xfrm>
            <a:off x="1066800" y="2209800"/>
            <a:ext cx="3207225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000" b="1" i="0" dirty="0">
                <a:solidFill>
                  <a:srgbClr val="000000"/>
                </a:solidFill>
                <a:effectLst/>
              </a:rPr>
              <a:t>Logical notation:</a:t>
            </a:r>
            <a:endParaRPr lang="en-US" sz="2000" b="0" i="0" dirty="0">
              <a:solidFill>
                <a:srgbClr val="000000"/>
              </a:solidFill>
              <a:effectLst/>
            </a:endParaRPr>
          </a:p>
          <a:p>
            <a:pPr algn="l"/>
            <a:r>
              <a:rPr lang="en-US" sz="2000" b="0" i="0" dirty="0">
                <a:solidFill>
                  <a:srgbClr val="000000"/>
                </a:solidFill>
                <a:effectLst/>
              </a:rPr>
              <a:t>Socrates is a man;</a:t>
            </a:r>
          </a:p>
          <a:p>
            <a:pPr algn="l"/>
            <a:r>
              <a:rPr lang="en-US" sz="2000" b="0" i="0" dirty="0">
                <a:solidFill>
                  <a:srgbClr val="000000"/>
                </a:solidFill>
                <a:effectLst/>
              </a:rPr>
              <a:t>All men are mortal;</a:t>
            </a:r>
          </a:p>
          <a:p>
            <a:pPr algn="l"/>
            <a:r>
              <a:rPr lang="en-US" sz="2000" b="0" i="0" dirty="0">
                <a:solidFill>
                  <a:srgbClr val="000000"/>
                </a:solidFill>
                <a:effectLst/>
              </a:rPr>
              <a:t>therefore, Socrates is mortal.</a:t>
            </a:r>
          </a:p>
          <a:p>
            <a:endParaRPr lang="en-IN" sz="2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3EB4DEB-C88B-C4BB-416C-F6B8C075B0D8}"/>
              </a:ext>
            </a:extLst>
          </p:cNvPr>
          <p:cNvSpPr txBox="1"/>
          <p:nvPr/>
        </p:nvSpPr>
        <p:spPr>
          <a:xfrm>
            <a:off x="1066800" y="3685164"/>
            <a:ext cx="4378763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000" b="1" i="0" dirty="0">
                <a:solidFill>
                  <a:srgbClr val="000000"/>
                </a:solidFill>
                <a:effectLst/>
              </a:rPr>
              <a:t>Mathematical notation:</a:t>
            </a:r>
            <a:endParaRPr lang="en-US" sz="2000" b="0" i="0" dirty="0">
              <a:solidFill>
                <a:srgbClr val="000000"/>
              </a:solidFill>
              <a:effectLst/>
            </a:endParaRPr>
          </a:p>
          <a:p>
            <a:pPr algn="l"/>
            <a:r>
              <a:rPr lang="en-US" sz="2000" b="0" i="0" dirty="0">
                <a:solidFill>
                  <a:srgbClr val="000000"/>
                </a:solidFill>
                <a:effectLst/>
              </a:rPr>
              <a:t>Ps is the statement “Socrates is a man.”</a:t>
            </a:r>
          </a:p>
          <a:p>
            <a:pPr algn="l"/>
            <a:r>
              <a:rPr lang="en-US" sz="2000" b="0" i="0" dirty="0">
                <a:solidFill>
                  <a:srgbClr val="000000"/>
                </a:solidFill>
                <a:effectLst/>
              </a:rPr>
              <a:t>Qs is the statement “Socrates is mortal.”</a:t>
            </a:r>
          </a:p>
          <a:p>
            <a:pPr algn="l"/>
            <a:r>
              <a:rPr lang="en-US" sz="2000" b="0" i="0" dirty="0">
                <a:solidFill>
                  <a:srgbClr val="000000"/>
                </a:solidFill>
                <a:effectLst/>
              </a:rPr>
              <a:t>∀x[</a:t>
            </a:r>
            <a:r>
              <a:rPr lang="en-US" sz="2000" b="0" i="0" dirty="0" err="1">
                <a:solidFill>
                  <a:srgbClr val="000000"/>
                </a:solidFill>
                <a:effectLst/>
              </a:rPr>
              <a:t>Px</a:t>
            </a:r>
            <a:r>
              <a:rPr lang="en-US" sz="2000" b="0" i="0" dirty="0">
                <a:solidFill>
                  <a:srgbClr val="000000"/>
                </a:solidFill>
                <a:effectLst/>
              </a:rPr>
              <a:t> → </a:t>
            </a:r>
            <a:r>
              <a:rPr lang="en-US" sz="2000" b="0" i="0" dirty="0" err="1">
                <a:solidFill>
                  <a:srgbClr val="000000"/>
                </a:solidFill>
                <a:effectLst/>
              </a:rPr>
              <a:t>Qx</a:t>
            </a:r>
            <a:r>
              <a:rPr lang="en-US" sz="2000" b="0" i="0" dirty="0">
                <a:solidFill>
                  <a:srgbClr val="000000"/>
                </a:solidFill>
                <a:effectLst/>
              </a:rPr>
              <a:t>]</a:t>
            </a:r>
          </a:p>
          <a:p>
            <a:pPr algn="l"/>
            <a:r>
              <a:rPr lang="en-US" sz="2000" b="0" i="0" dirty="0">
                <a:solidFill>
                  <a:srgbClr val="000000"/>
                </a:solidFill>
                <a:effectLst/>
              </a:rPr>
              <a:t>Ps</a:t>
            </a:r>
          </a:p>
          <a:p>
            <a:pPr algn="l"/>
            <a:r>
              <a:rPr lang="en-US" sz="2000" b="0" i="0" dirty="0">
                <a:solidFill>
                  <a:srgbClr val="000000"/>
                </a:solidFill>
                <a:effectLst/>
              </a:rPr>
              <a:t>—————–</a:t>
            </a:r>
          </a:p>
          <a:p>
            <a:pPr algn="l"/>
            <a:r>
              <a:rPr lang="en-US" sz="2000" b="0" i="0" dirty="0">
                <a:solidFill>
                  <a:srgbClr val="000000"/>
                </a:solidFill>
                <a:effectLst/>
              </a:rPr>
              <a:t>∴Qs</a:t>
            </a:r>
          </a:p>
          <a:p>
            <a:endParaRPr lang="en-IN" sz="2000" dirty="0"/>
          </a:p>
        </p:txBody>
      </p:sp>
    </p:spTree>
    <p:extLst>
      <p:ext uri="{BB962C8B-B14F-4D97-AF65-F5344CB8AC3E}">
        <p14:creationId xmlns:p14="http://schemas.microsoft.com/office/powerpoint/2010/main" val="2467054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40F389F-4D43-2AB8-2003-47D61BCDF84F}"/>
              </a:ext>
            </a:extLst>
          </p:cNvPr>
          <p:cNvSpPr txBox="1"/>
          <p:nvPr/>
        </p:nvSpPr>
        <p:spPr>
          <a:xfrm>
            <a:off x="1066800" y="1295400"/>
            <a:ext cx="86621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>
                <a:latin typeface="+mj-lt"/>
              </a:rPr>
              <a:t>Thinking Rationally: the laws of thought approach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AA6E7A1-356A-B006-FC4F-E05E060E4FDF}"/>
              </a:ext>
            </a:extLst>
          </p:cNvPr>
          <p:cNvSpPr txBox="1"/>
          <p:nvPr/>
        </p:nvSpPr>
        <p:spPr>
          <a:xfrm>
            <a:off x="1066800" y="2209800"/>
            <a:ext cx="4946867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000" b="1" dirty="0">
                <a:solidFill>
                  <a:srgbClr val="000000"/>
                </a:solidFill>
              </a:rPr>
              <a:t>P</a:t>
            </a:r>
            <a:r>
              <a:rPr lang="en-US" sz="2000" b="1" i="0" dirty="0">
                <a:solidFill>
                  <a:srgbClr val="000000"/>
                </a:solidFill>
                <a:effectLst/>
              </a:rPr>
              <a:t>rogramming notation:</a:t>
            </a:r>
          </a:p>
          <a:p>
            <a:pPr algn="l"/>
            <a:endParaRPr lang="en-US" sz="2000" b="0" i="0" dirty="0">
              <a:solidFill>
                <a:srgbClr val="000000"/>
              </a:solidFill>
              <a:effectLst/>
            </a:endParaRPr>
          </a:p>
          <a:p>
            <a:r>
              <a:rPr lang="en-US" sz="2000" b="1" dirty="0">
                <a:solidFill>
                  <a:srgbClr val="000000"/>
                </a:solidFill>
              </a:rPr>
              <a:t>Fact </a:t>
            </a:r>
            <a:r>
              <a:rPr lang="en-US" sz="2000" b="1" i="0" dirty="0">
                <a:solidFill>
                  <a:srgbClr val="000000"/>
                </a:solidFill>
                <a:effectLst/>
              </a:rPr>
              <a:t>Statement</a:t>
            </a:r>
            <a:r>
              <a:rPr lang="en-US" sz="2000" b="0" i="0" dirty="0">
                <a:solidFill>
                  <a:srgbClr val="000000"/>
                </a:solidFill>
                <a:effectLst/>
              </a:rPr>
              <a:t>: Socrates is a man</a:t>
            </a:r>
          </a:p>
          <a:p>
            <a:pPr algn="l"/>
            <a:r>
              <a:rPr lang="en-US" sz="2000" b="1" i="0" dirty="0">
                <a:solidFill>
                  <a:srgbClr val="000000"/>
                </a:solidFill>
                <a:effectLst/>
              </a:rPr>
              <a:t>Rule Statement</a:t>
            </a:r>
            <a:r>
              <a:rPr lang="en-US" sz="2000" b="0" i="0" dirty="0">
                <a:solidFill>
                  <a:srgbClr val="000000"/>
                </a:solidFill>
                <a:effectLst/>
              </a:rPr>
              <a:t>: All men are mortal.</a:t>
            </a:r>
          </a:p>
          <a:p>
            <a:pPr algn="l"/>
            <a:r>
              <a:rPr lang="en-US" sz="2000" b="1" i="0" dirty="0">
                <a:solidFill>
                  <a:srgbClr val="000000"/>
                </a:solidFill>
                <a:effectLst/>
              </a:rPr>
              <a:t>Goal or Query Statement</a:t>
            </a:r>
            <a:r>
              <a:rPr lang="en-US" sz="2000" b="0" i="0" dirty="0">
                <a:solidFill>
                  <a:srgbClr val="000000"/>
                </a:solidFill>
                <a:effectLst/>
              </a:rPr>
              <a:t>: Is Socrates mortal?</a:t>
            </a:r>
          </a:p>
          <a:p>
            <a:endParaRPr lang="en-IN" sz="2000" dirty="0"/>
          </a:p>
        </p:txBody>
      </p:sp>
    </p:spTree>
    <p:extLst>
      <p:ext uri="{BB962C8B-B14F-4D97-AF65-F5344CB8AC3E}">
        <p14:creationId xmlns:p14="http://schemas.microsoft.com/office/powerpoint/2010/main" val="1525662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40F389F-4D43-2AB8-2003-47D61BCDF84F}"/>
              </a:ext>
            </a:extLst>
          </p:cNvPr>
          <p:cNvSpPr txBox="1"/>
          <p:nvPr/>
        </p:nvSpPr>
        <p:spPr>
          <a:xfrm>
            <a:off x="1066800" y="1295400"/>
            <a:ext cx="86621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>
                <a:latin typeface="+mj-lt"/>
              </a:rPr>
              <a:t>Thinking Rationally: the laws of thought approach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12CE995-46BF-CCB8-F3E4-5C6258A2D52D}"/>
              </a:ext>
            </a:extLst>
          </p:cNvPr>
          <p:cNvSpPr txBox="1"/>
          <p:nvPr/>
        </p:nvSpPr>
        <p:spPr>
          <a:xfrm>
            <a:off x="744183" y="2198914"/>
            <a:ext cx="618308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000" b="1" i="0" dirty="0">
                <a:solidFill>
                  <a:srgbClr val="000000"/>
                </a:solidFill>
                <a:effectLst/>
              </a:rPr>
              <a:t>There are two limitations to this approach:</a:t>
            </a:r>
            <a:endParaRPr lang="en-US" sz="2000" b="0" i="0" dirty="0">
              <a:solidFill>
                <a:srgbClr val="000000"/>
              </a:solidFill>
              <a:effectLst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42A3EA3-C6BC-75EE-F71C-2CB7DC7C5E78}"/>
              </a:ext>
            </a:extLst>
          </p:cNvPr>
          <p:cNvSpPr txBox="1"/>
          <p:nvPr/>
        </p:nvSpPr>
        <p:spPr>
          <a:xfrm>
            <a:off x="722412" y="2886986"/>
            <a:ext cx="851502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>
                <a:solidFill>
                  <a:srgbClr val="000000"/>
                </a:solidFill>
                <a:latin typeface="DM Sans" pitchFamily="2" charset="0"/>
              </a:rPr>
              <a:t>1. I</a:t>
            </a:r>
            <a:r>
              <a:rPr lang="en-US" b="0" i="0" dirty="0">
                <a:solidFill>
                  <a:srgbClr val="000000"/>
                </a:solidFill>
                <a:effectLst/>
                <a:latin typeface="DM Sans" pitchFamily="2" charset="0"/>
              </a:rPr>
              <a:t>t is not easy to take </a:t>
            </a:r>
            <a:r>
              <a:rPr lang="en-US" sz="2000" b="0" i="0" dirty="0">
                <a:solidFill>
                  <a:srgbClr val="000000"/>
                </a:solidFill>
                <a:effectLst/>
              </a:rPr>
              <a:t>informal</a:t>
            </a:r>
            <a:r>
              <a:rPr lang="en-US" b="0" i="0" dirty="0">
                <a:solidFill>
                  <a:srgbClr val="000000"/>
                </a:solidFill>
                <a:effectLst/>
                <a:latin typeface="DM Sans" pitchFamily="2" charset="0"/>
              </a:rPr>
              <a:t> knowledge to use logical notation when there is</a:t>
            </a:r>
          </a:p>
          <a:p>
            <a:pPr algn="l"/>
            <a:r>
              <a:rPr lang="en-US" b="0" i="0" dirty="0">
                <a:solidFill>
                  <a:srgbClr val="000000"/>
                </a:solidFill>
                <a:effectLst/>
                <a:latin typeface="DM Sans" pitchFamily="2" charset="0"/>
              </a:rPr>
              <a:t> not enough certainty on the knowledge.</a:t>
            </a:r>
          </a:p>
          <a:p>
            <a:endParaRPr lang="en-IN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15113B6-F854-193C-D873-62A10CED61AD}"/>
              </a:ext>
            </a:extLst>
          </p:cNvPr>
          <p:cNvSpPr txBox="1"/>
          <p:nvPr/>
        </p:nvSpPr>
        <p:spPr>
          <a:xfrm>
            <a:off x="722412" y="3760430"/>
            <a:ext cx="6364243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i="0" dirty="0">
                <a:solidFill>
                  <a:srgbClr val="000000"/>
                </a:solidFill>
                <a:effectLst/>
                <a:latin typeface="DM Sans" pitchFamily="2" charset="0"/>
              </a:rPr>
              <a:t>2. Solving in principle and solving in practice varies hugely.</a:t>
            </a:r>
          </a:p>
          <a:p>
            <a:endParaRPr lang="en-IN" sz="2000" dirty="0"/>
          </a:p>
        </p:txBody>
      </p:sp>
    </p:spTree>
    <p:extLst>
      <p:ext uri="{BB962C8B-B14F-4D97-AF65-F5344CB8AC3E}">
        <p14:creationId xmlns:p14="http://schemas.microsoft.com/office/powerpoint/2010/main" val="4034054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D5A58EB-A643-AFDB-D76C-CE190087A408}"/>
              </a:ext>
            </a:extLst>
          </p:cNvPr>
          <p:cNvSpPr txBox="1"/>
          <p:nvPr/>
        </p:nvSpPr>
        <p:spPr>
          <a:xfrm>
            <a:off x="381000" y="1143000"/>
            <a:ext cx="40002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600" b="1" dirty="0"/>
              <a:t>Course Introduction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03A6A39-36D0-D0EF-4BC0-296BBB4F6061}"/>
              </a:ext>
            </a:extLst>
          </p:cNvPr>
          <p:cNvSpPr txBox="1"/>
          <p:nvPr/>
        </p:nvSpPr>
        <p:spPr>
          <a:xfrm>
            <a:off x="457200" y="2057400"/>
            <a:ext cx="11201400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IN" sz="2400" b="1" i="0" u="none" strike="noStrike" baseline="0" dirty="0"/>
              <a:t>Course Learning Objectives</a:t>
            </a:r>
          </a:p>
          <a:p>
            <a:pPr algn="l"/>
            <a:endParaRPr lang="en-IN" sz="1800" b="1" i="0" u="none" strike="noStrike" baseline="0" dirty="0">
              <a:latin typeface="CIDFont+F2"/>
            </a:endParaRPr>
          </a:p>
          <a:p>
            <a:pPr algn="l"/>
            <a:r>
              <a:rPr lang="en-US" sz="2000" b="0" i="0" u="none" strike="noStrike" baseline="0" dirty="0"/>
              <a:t>CLO 1. Gain a historical perspective of AI and its foundations</a:t>
            </a:r>
          </a:p>
          <a:p>
            <a:pPr algn="l"/>
            <a:r>
              <a:rPr lang="en-US" sz="2000" b="0" i="0" u="none" strike="noStrike" baseline="0" dirty="0"/>
              <a:t>CLO 2. Become familiar with basic principles of AI toward problem solving</a:t>
            </a:r>
          </a:p>
          <a:p>
            <a:pPr algn="l"/>
            <a:r>
              <a:rPr lang="en-US" sz="2000" b="0" i="0" u="none" strike="noStrike" baseline="0" dirty="0"/>
              <a:t>CLO 3. Familiarize with the basics of Machine Learning &amp; Machine Learning process, basics of Decision </a:t>
            </a:r>
            <a:r>
              <a:rPr lang="en-IN" sz="2000" b="0" i="0" u="none" strike="noStrike" baseline="0" dirty="0"/>
              <a:t>Tree, and probability learning</a:t>
            </a:r>
          </a:p>
          <a:p>
            <a:pPr algn="l"/>
            <a:r>
              <a:rPr lang="en-US" sz="2000" b="0" i="0" u="none" strike="noStrike" baseline="0" dirty="0"/>
              <a:t>CLO 4. Understand the working of Artificial Neural Networks and basic concepts of clustering</a:t>
            </a:r>
          </a:p>
          <a:p>
            <a:pPr algn="l"/>
            <a:r>
              <a:rPr lang="en-IN" sz="2000" b="0" i="0" u="none" strike="noStrike" baseline="0" dirty="0"/>
              <a:t>algorithms</a:t>
            </a:r>
            <a:endParaRPr lang="en-IN" sz="2000" dirty="0"/>
          </a:p>
        </p:txBody>
      </p:sp>
    </p:spTree>
    <p:extLst>
      <p:ext uri="{BB962C8B-B14F-4D97-AF65-F5344CB8AC3E}">
        <p14:creationId xmlns:p14="http://schemas.microsoft.com/office/powerpoint/2010/main" val="128278068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40F389F-4D43-2AB8-2003-47D61BCDF84F}"/>
              </a:ext>
            </a:extLst>
          </p:cNvPr>
          <p:cNvSpPr txBox="1"/>
          <p:nvPr/>
        </p:nvSpPr>
        <p:spPr>
          <a:xfrm>
            <a:off x="1066800" y="1295400"/>
            <a:ext cx="30662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>
                <a:latin typeface="+mj-lt"/>
              </a:rPr>
              <a:t>Acting Rationally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088436C-AC88-FBEE-49B0-E226771FC513}"/>
              </a:ext>
            </a:extLst>
          </p:cNvPr>
          <p:cNvSpPr txBox="1"/>
          <p:nvPr/>
        </p:nvSpPr>
        <p:spPr>
          <a:xfrm>
            <a:off x="1143000" y="2438400"/>
            <a:ext cx="38670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000" dirty="0"/>
              <a:t>Study of design of intelligent agent.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CD3F756-31AB-FDFC-1385-A6E0AAEA339B}"/>
              </a:ext>
            </a:extLst>
          </p:cNvPr>
          <p:cNvSpPr txBox="1"/>
          <p:nvPr/>
        </p:nvSpPr>
        <p:spPr>
          <a:xfrm>
            <a:off x="1143000" y="2807732"/>
            <a:ext cx="82681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000" dirty="0"/>
              <a:t>Rationalist approach involves a combination of mathematics and engineering.</a:t>
            </a:r>
          </a:p>
        </p:txBody>
      </p:sp>
    </p:spTree>
    <p:extLst>
      <p:ext uri="{BB962C8B-B14F-4D97-AF65-F5344CB8AC3E}">
        <p14:creationId xmlns:p14="http://schemas.microsoft.com/office/powerpoint/2010/main" val="243750526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40F389F-4D43-2AB8-2003-47D61BCDF84F}"/>
              </a:ext>
            </a:extLst>
          </p:cNvPr>
          <p:cNvSpPr txBox="1"/>
          <p:nvPr/>
        </p:nvSpPr>
        <p:spPr>
          <a:xfrm>
            <a:off x="1066800" y="1295400"/>
            <a:ext cx="80576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>
                <a:latin typeface="+mj-lt"/>
              </a:rPr>
              <a:t>Acting Rationally: The rational agent approach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D8E5C67-3BB0-C25D-6790-466CB2FB1D14}"/>
              </a:ext>
            </a:extLst>
          </p:cNvPr>
          <p:cNvSpPr txBox="1"/>
          <p:nvPr/>
        </p:nvSpPr>
        <p:spPr>
          <a:xfrm>
            <a:off x="1089102" y="2286000"/>
            <a:ext cx="82950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 i="0" dirty="0">
                <a:solidFill>
                  <a:srgbClr val="000000"/>
                </a:solidFill>
                <a:effectLst/>
              </a:rPr>
              <a:t>A traditional computer program blindly executes the code that we write. </a:t>
            </a:r>
          </a:p>
          <a:p>
            <a:r>
              <a:rPr lang="en-US" sz="2000" b="0" i="0" dirty="0">
                <a:solidFill>
                  <a:srgbClr val="000000"/>
                </a:solidFill>
                <a:effectLst/>
              </a:rPr>
              <a:t>Neither it acts on its own nor it adapts to change itself based on the outcome.</a:t>
            </a:r>
            <a:endParaRPr lang="en-IN" sz="2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1E070D-FDCC-AD1D-9182-CB2F2FAE3465}"/>
              </a:ext>
            </a:extLst>
          </p:cNvPr>
          <p:cNvSpPr txBox="1"/>
          <p:nvPr/>
        </p:nvSpPr>
        <p:spPr>
          <a:xfrm>
            <a:off x="1012372" y="4953000"/>
            <a:ext cx="92136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0" dirty="0">
                <a:solidFill>
                  <a:srgbClr val="000000"/>
                </a:solidFill>
                <a:effectLst/>
              </a:rPr>
              <a:t>A rational agent is an agent that acts to achieve its best performance for a given task.</a:t>
            </a:r>
            <a:endParaRPr lang="en-IN" sz="20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E13F6C3-61CD-C89F-A144-01B03FB27F6F}"/>
              </a:ext>
            </a:extLst>
          </p:cNvPr>
          <p:cNvSpPr txBox="1"/>
          <p:nvPr/>
        </p:nvSpPr>
        <p:spPr>
          <a:xfrm>
            <a:off x="1034142" y="3276600"/>
            <a:ext cx="719545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i="0" dirty="0">
                <a:solidFill>
                  <a:srgbClr val="000000"/>
                </a:solidFill>
                <a:effectLst/>
              </a:rPr>
              <a:t>The agent program that we refer to here is expected to do more than the traditional computer program. </a:t>
            </a:r>
          </a:p>
          <a:p>
            <a:r>
              <a:rPr lang="en-US" sz="2000" b="0" i="0" dirty="0">
                <a:solidFill>
                  <a:srgbClr val="000000"/>
                </a:solidFill>
                <a:effectLst/>
              </a:rPr>
              <a:t>It is expected to create and pursue the goal, change state, and operate autonomously.</a:t>
            </a:r>
            <a:endParaRPr lang="en-IN" sz="2000" dirty="0"/>
          </a:p>
        </p:txBody>
      </p:sp>
    </p:spTree>
    <p:extLst>
      <p:ext uri="{BB962C8B-B14F-4D97-AF65-F5344CB8AC3E}">
        <p14:creationId xmlns:p14="http://schemas.microsoft.com/office/powerpoint/2010/main" val="410964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40F389F-4D43-2AB8-2003-47D61BCDF84F}"/>
              </a:ext>
            </a:extLst>
          </p:cNvPr>
          <p:cNvSpPr txBox="1"/>
          <p:nvPr/>
        </p:nvSpPr>
        <p:spPr>
          <a:xfrm>
            <a:off x="1066800" y="1295400"/>
            <a:ext cx="80576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>
                <a:latin typeface="+mj-lt"/>
              </a:rPr>
              <a:t>Acting Rationally: The rational agent approach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FB373DE-E5BF-1F42-1886-8DAE3E57DA3D}"/>
              </a:ext>
            </a:extLst>
          </p:cNvPr>
          <p:cNvSpPr txBox="1"/>
          <p:nvPr/>
        </p:nvSpPr>
        <p:spPr>
          <a:xfrm>
            <a:off x="685800" y="2209800"/>
            <a:ext cx="89162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000" b="0" i="0" dirty="0">
                <a:solidFill>
                  <a:srgbClr val="000000"/>
                </a:solidFill>
                <a:effectLst/>
              </a:rPr>
              <a:t>The rational agent approach to AI has a couple of advantage over other approaches:</a:t>
            </a:r>
          </a:p>
          <a:p>
            <a:endParaRPr lang="en-IN" sz="2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B79A398-C68B-99CE-0F8D-AF505C53338B}"/>
              </a:ext>
            </a:extLst>
          </p:cNvPr>
          <p:cNvSpPr txBox="1"/>
          <p:nvPr/>
        </p:nvSpPr>
        <p:spPr>
          <a:xfrm>
            <a:off x="783024" y="2656820"/>
            <a:ext cx="78127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b="0" i="0" dirty="0">
                <a:solidFill>
                  <a:srgbClr val="000000"/>
                </a:solidFill>
                <a:effectLst/>
              </a:rPr>
              <a:t>A correct inference is considered a possible way to achieve rationality </a:t>
            </a:r>
          </a:p>
          <a:p>
            <a:pPr algn="l"/>
            <a:r>
              <a:rPr lang="en-US" sz="2000" b="0" i="0" dirty="0">
                <a:solidFill>
                  <a:srgbClr val="000000"/>
                </a:solidFill>
                <a:effectLst/>
              </a:rPr>
              <a:t>but is not always required to achieve rationality.</a:t>
            </a:r>
            <a:endParaRPr lang="en-IN" sz="2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F1C641-3BB8-8CB7-4237-06C65933C762}"/>
              </a:ext>
            </a:extLst>
          </p:cNvPr>
          <p:cNvSpPr txBox="1"/>
          <p:nvPr/>
        </p:nvSpPr>
        <p:spPr>
          <a:xfrm>
            <a:off x="750367" y="3278595"/>
            <a:ext cx="770243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endParaRPr lang="en-US" sz="2000" b="0" i="0" dirty="0">
              <a:solidFill>
                <a:srgbClr val="000000"/>
              </a:solidFill>
              <a:effectLst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b="0" i="0" dirty="0">
                <a:solidFill>
                  <a:srgbClr val="000000"/>
                </a:solidFill>
                <a:effectLst/>
              </a:rPr>
              <a:t>It is a more manageable scientific approach to define rationality than</a:t>
            </a:r>
          </a:p>
          <a:p>
            <a:pPr algn="l"/>
            <a:r>
              <a:rPr lang="en-US" sz="2000" b="0" i="0" dirty="0">
                <a:solidFill>
                  <a:srgbClr val="000000"/>
                </a:solidFill>
                <a:effectLst/>
              </a:rPr>
              <a:t> others that are based on human behavior or human thought.</a:t>
            </a:r>
          </a:p>
          <a:p>
            <a:endParaRPr lang="en-IN" sz="2000" dirty="0"/>
          </a:p>
        </p:txBody>
      </p:sp>
    </p:spTree>
    <p:extLst>
      <p:ext uri="{BB962C8B-B14F-4D97-AF65-F5344CB8AC3E}">
        <p14:creationId xmlns:p14="http://schemas.microsoft.com/office/powerpoint/2010/main" val="485470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40F389F-4D43-2AB8-2003-47D61BCDF84F}"/>
              </a:ext>
            </a:extLst>
          </p:cNvPr>
          <p:cNvSpPr txBox="1"/>
          <p:nvPr/>
        </p:nvSpPr>
        <p:spPr>
          <a:xfrm>
            <a:off x="1066800" y="1295400"/>
            <a:ext cx="70587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>
                <a:latin typeface="+mj-lt"/>
              </a:rPr>
              <a:t>The Foundations of Artificial Intelligence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99CCDED-2357-B2B3-F283-25328427A0B0}"/>
              </a:ext>
            </a:extLst>
          </p:cNvPr>
          <p:cNvSpPr txBox="1"/>
          <p:nvPr/>
        </p:nvSpPr>
        <p:spPr>
          <a:xfrm>
            <a:off x="1219200" y="2590800"/>
            <a:ext cx="20559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/>
              <a:t>Philosophy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2385300-8DDD-1D9A-1EDE-DDCA9C527D31}"/>
              </a:ext>
            </a:extLst>
          </p:cNvPr>
          <p:cNvSpPr txBox="1"/>
          <p:nvPr/>
        </p:nvSpPr>
        <p:spPr>
          <a:xfrm>
            <a:off x="5867400" y="2662420"/>
            <a:ext cx="24213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/>
              <a:t>Mathematics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73662F8-9A02-B002-61A3-FC6C018C3A86}"/>
              </a:ext>
            </a:extLst>
          </p:cNvPr>
          <p:cNvSpPr txBox="1"/>
          <p:nvPr/>
        </p:nvSpPr>
        <p:spPr>
          <a:xfrm>
            <a:off x="1066800" y="4572000"/>
            <a:ext cx="19810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/>
              <a:t>Economics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C56720B-E356-1386-30AA-128C9F789AC4}"/>
              </a:ext>
            </a:extLst>
          </p:cNvPr>
          <p:cNvSpPr txBox="1"/>
          <p:nvPr/>
        </p:nvSpPr>
        <p:spPr>
          <a:xfrm>
            <a:off x="5867400" y="4571999"/>
            <a:ext cx="26082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/>
              <a:t>Neuro Science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970753D-6EFA-64D9-C2C6-D41318D5685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2819" y="2304794"/>
            <a:ext cx="1414746" cy="134849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434C7B9-FABC-F961-C1C5-65E387C52E0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5400" y="2350015"/>
            <a:ext cx="1657350" cy="110929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D003F40-AE53-8F2F-8608-6EDFF23A48C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148" y="4485414"/>
            <a:ext cx="2055948" cy="88515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FEF8B16-3E8C-1136-F708-53676EC040C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5400" y="4435110"/>
            <a:ext cx="1657350" cy="961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505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9" grpId="0"/>
      <p:bldP spid="11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40F389F-4D43-2AB8-2003-47D61BCDF84F}"/>
              </a:ext>
            </a:extLst>
          </p:cNvPr>
          <p:cNvSpPr txBox="1"/>
          <p:nvPr/>
        </p:nvSpPr>
        <p:spPr>
          <a:xfrm>
            <a:off x="1066800" y="1295400"/>
            <a:ext cx="70587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>
                <a:latin typeface="+mj-lt"/>
              </a:rPr>
              <a:t>The Foundations of Artificial Intelligence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A6A2DFB-772D-472E-7030-ED74C41E4C59}"/>
              </a:ext>
            </a:extLst>
          </p:cNvPr>
          <p:cNvSpPr txBox="1"/>
          <p:nvPr/>
        </p:nvSpPr>
        <p:spPr>
          <a:xfrm>
            <a:off x="1143000" y="2199697"/>
            <a:ext cx="20667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/>
              <a:t>Psychology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6882777-52C8-EECB-46BA-80A946E18660}"/>
              </a:ext>
            </a:extLst>
          </p:cNvPr>
          <p:cNvSpPr txBox="1"/>
          <p:nvPr/>
        </p:nvSpPr>
        <p:spPr>
          <a:xfrm>
            <a:off x="8103821" y="4181250"/>
            <a:ext cx="19305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/>
              <a:t>Linguistics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95913B8-5DE0-E91F-53D1-A2F141948906}"/>
              </a:ext>
            </a:extLst>
          </p:cNvPr>
          <p:cNvSpPr txBox="1"/>
          <p:nvPr/>
        </p:nvSpPr>
        <p:spPr>
          <a:xfrm>
            <a:off x="1066800" y="4073529"/>
            <a:ext cx="55449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/>
              <a:t>Control Theory and Cybernetics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8F9063F-A91B-36ED-40C4-D3E34A17121F}"/>
              </a:ext>
            </a:extLst>
          </p:cNvPr>
          <p:cNvSpPr txBox="1"/>
          <p:nvPr/>
        </p:nvSpPr>
        <p:spPr>
          <a:xfrm>
            <a:off x="5638800" y="2199697"/>
            <a:ext cx="39884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/>
              <a:t>Computer Engineering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60D8CDB-76EE-94A2-3018-78A933D3B15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0280" y="2000480"/>
            <a:ext cx="1717675" cy="98320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D3FAD3B-6975-FC72-2CFC-D43E031AD67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9800" y="1880175"/>
            <a:ext cx="2014385" cy="126047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CFF723A-9326-5416-D225-0014F52269C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7309" y="4809568"/>
            <a:ext cx="1504950" cy="141605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506758E-7D89-396E-7477-05E5EB2B119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1400" y="4958329"/>
            <a:ext cx="3670300" cy="880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0662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D5A58EB-A643-AFDB-D76C-CE190087A408}"/>
              </a:ext>
            </a:extLst>
          </p:cNvPr>
          <p:cNvSpPr txBox="1"/>
          <p:nvPr/>
        </p:nvSpPr>
        <p:spPr>
          <a:xfrm>
            <a:off x="381000" y="1143000"/>
            <a:ext cx="40002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600" b="1" dirty="0"/>
              <a:t>Course Introduction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03A6A39-36D0-D0EF-4BC0-296BBB4F6061}"/>
              </a:ext>
            </a:extLst>
          </p:cNvPr>
          <p:cNvSpPr txBox="1"/>
          <p:nvPr/>
        </p:nvSpPr>
        <p:spPr>
          <a:xfrm>
            <a:off x="457200" y="2057400"/>
            <a:ext cx="11201400" cy="29238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400" b="1" i="0" u="none" strike="noStrike" baseline="0" dirty="0"/>
              <a:t>Course Outcomes Course Skill Set)</a:t>
            </a:r>
          </a:p>
          <a:p>
            <a:pPr algn="l"/>
            <a:r>
              <a:rPr lang="en-US" sz="2000" b="0" i="0" u="none" strike="noStrike" baseline="0" dirty="0"/>
              <a:t>At the end of the course the student will be able to:</a:t>
            </a:r>
          </a:p>
          <a:p>
            <a:pPr algn="l"/>
            <a:endParaRPr lang="en-US" sz="2000" b="0" i="0" u="none" strike="noStrike" baseline="0" dirty="0"/>
          </a:p>
          <a:p>
            <a:pPr algn="l"/>
            <a:r>
              <a:rPr lang="en-US" sz="2000" b="0" i="0" u="none" strike="noStrike" baseline="0" dirty="0"/>
              <a:t>CO 1. Apply the knowledge of searching and reasoning techniques for different applications.</a:t>
            </a:r>
          </a:p>
          <a:p>
            <a:pPr algn="l"/>
            <a:r>
              <a:rPr lang="en-US" sz="2000" b="0" i="0" u="none" strike="noStrike" baseline="0" dirty="0"/>
              <a:t>CO 2. Have a good understanding of machine leaning in relation to other fields and fundamental issues</a:t>
            </a:r>
          </a:p>
          <a:p>
            <a:pPr algn="l"/>
            <a:r>
              <a:rPr lang="en-US" sz="2000" dirty="0"/>
              <a:t>         </a:t>
            </a:r>
            <a:r>
              <a:rPr lang="en-US" sz="2000" b="0" i="0" u="none" strike="noStrike" baseline="0" dirty="0"/>
              <a:t>and challenges of machine learning.</a:t>
            </a:r>
          </a:p>
          <a:p>
            <a:pPr algn="l"/>
            <a:r>
              <a:rPr lang="en-US" sz="2000" b="0" i="0" u="none" strike="noStrike" baseline="0" dirty="0"/>
              <a:t>CO 3. Apply the knowledge of classification algorithms on various dataset and compare results</a:t>
            </a:r>
          </a:p>
          <a:p>
            <a:pPr algn="l"/>
            <a:r>
              <a:rPr lang="en-US" sz="2000" b="0" i="0" u="none" strike="noStrike" baseline="0" dirty="0"/>
              <a:t>CO 4. Model the neuron and Neural Network, and to analyze ANN learning and its applications.</a:t>
            </a:r>
          </a:p>
          <a:p>
            <a:pPr algn="l"/>
            <a:r>
              <a:rPr lang="en-US" sz="2000" b="0" i="0" u="none" strike="noStrike" baseline="0" dirty="0"/>
              <a:t>CO 5. Identifying the suitable clustering algorithm for different pattern</a:t>
            </a:r>
            <a:endParaRPr lang="en-IN" sz="2000" dirty="0"/>
          </a:p>
        </p:txBody>
      </p:sp>
    </p:spTree>
    <p:extLst>
      <p:ext uri="{BB962C8B-B14F-4D97-AF65-F5344CB8AC3E}">
        <p14:creationId xmlns:p14="http://schemas.microsoft.com/office/powerpoint/2010/main" val="15026156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D5A58EB-A643-AFDB-D76C-CE190087A408}"/>
              </a:ext>
            </a:extLst>
          </p:cNvPr>
          <p:cNvSpPr txBox="1"/>
          <p:nvPr/>
        </p:nvSpPr>
        <p:spPr>
          <a:xfrm>
            <a:off x="381000" y="1143000"/>
            <a:ext cx="40002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600" b="1" dirty="0"/>
              <a:t>Course Introduction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03A6A39-36D0-D0EF-4BC0-296BBB4F6061}"/>
              </a:ext>
            </a:extLst>
          </p:cNvPr>
          <p:cNvSpPr txBox="1"/>
          <p:nvPr/>
        </p:nvSpPr>
        <p:spPr>
          <a:xfrm>
            <a:off x="457200" y="2057400"/>
            <a:ext cx="11201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400" b="1" i="0" u="none" strike="noStrike" baseline="0" dirty="0"/>
              <a:t>Assessment Details (both CIE and SEE)</a:t>
            </a:r>
          </a:p>
          <a:p>
            <a:pPr algn="l"/>
            <a:endParaRPr lang="en-US" sz="2000" b="0" i="0" u="none" strike="noStrike" baseline="0" dirty="0"/>
          </a:p>
          <a:p>
            <a:pPr algn="l"/>
            <a:r>
              <a:rPr lang="en-US" sz="2000" b="0" i="0" u="none" strike="noStrike" baseline="0" dirty="0">
                <a:latin typeface="CIDFont+F3"/>
              </a:rPr>
              <a:t>The weightage of Continuous Internal Evaluation (CIE) is 50% and for Semester End Exam (SEE) is 50%.</a:t>
            </a:r>
          </a:p>
          <a:p>
            <a:pPr algn="l"/>
            <a:endParaRPr lang="en-US" sz="2000" b="0" i="0" u="none" strike="noStrike" baseline="0" dirty="0">
              <a:latin typeface="CIDFont+F3"/>
            </a:endParaRPr>
          </a:p>
          <a:p>
            <a:pPr algn="l"/>
            <a:r>
              <a:rPr lang="en-US" sz="2000" b="0" i="0" u="none" strike="noStrike" baseline="0" dirty="0">
                <a:latin typeface="CIDFont+F3"/>
              </a:rPr>
              <a:t>The minimum passing mark for the CIE is 40% of the maximum marks (20 marks). </a:t>
            </a:r>
          </a:p>
          <a:p>
            <a:pPr algn="l"/>
            <a:endParaRPr lang="en-US" sz="2000" b="0" i="0" u="none" strike="noStrike" baseline="0" dirty="0">
              <a:latin typeface="CIDFont+F3"/>
            </a:endParaRPr>
          </a:p>
          <a:p>
            <a:pPr algn="l"/>
            <a:r>
              <a:rPr lang="en-US" sz="2000" b="0" i="0" u="none" strike="noStrike" baseline="0" dirty="0">
                <a:latin typeface="CIDFont+F3"/>
              </a:rPr>
              <a:t>A student shall be deemed to have satisfied the academic requirements and earned the credits allotted to each subject/course if the student secures not less than 35% (18 Marks out of 50) in the semester-end examination (SEE), </a:t>
            </a:r>
          </a:p>
          <a:p>
            <a:pPr algn="l"/>
            <a:endParaRPr lang="en-US" sz="2000" b="0" i="0" u="none" strike="noStrike" baseline="0" dirty="0">
              <a:latin typeface="CIDFont+F3"/>
            </a:endParaRPr>
          </a:p>
          <a:p>
            <a:pPr algn="l"/>
            <a:r>
              <a:rPr lang="en-US" sz="2000" dirty="0">
                <a:latin typeface="CIDFont+F3"/>
              </a:rPr>
              <a:t>A</a:t>
            </a:r>
            <a:r>
              <a:rPr lang="en-US" sz="2000" b="0" i="0" u="none" strike="noStrike" baseline="0" dirty="0">
                <a:latin typeface="CIDFont+F3"/>
              </a:rPr>
              <a:t> minimum of 40% (40 marks out of 100) in the sum total of the CIE (Continuous Internal</a:t>
            </a:r>
          </a:p>
          <a:p>
            <a:pPr algn="l"/>
            <a:r>
              <a:rPr lang="en-US" sz="2000" b="0" i="0" u="none" strike="noStrike" baseline="0" dirty="0">
                <a:latin typeface="CIDFont+F3"/>
              </a:rPr>
              <a:t>Evaluation) and SEE (Semester End Examination) taken together.</a:t>
            </a:r>
            <a:endParaRPr lang="en-IN" sz="2000" dirty="0"/>
          </a:p>
        </p:txBody>
      </p:sp>
    </p:spTree>
    <p:extLst>
      <p:ext uri="{BB962C8B-B14F-4D97-AF65-F5344CB8AC3E}">
        <p14:creationId xmlns:p14="http://schemas.microsoft.com/office/powerpoint/2010/main" val="41775151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D5A58EB-A643-AFDB-D76C-CE190087A408}"/>
              </a:ext>
            </a:extLst>
          </p:cNvPr>
          <p:cNvSpPr txBox="1"/>
          <p:nvPr/>
        </p:nvSpPr>
        <p:spPr>
          <a:xfrm>
            <a:off x="381000" y="1143000"/>
            <a:ext cx="40002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600" b="1" dirty="0"/>
              <a:t>Course Introduction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03A6A39-36D0-D0EF-4BC0-296BBB4F6061}"/>
              </a:ext>
            </a:extLst>
          </p:cNvPr>
          <p:cNvSpPr txBox="1"/>
          <p:nvPr/>
        </p:nvSpPr>
        <p:spPr>
          <a:xfrm>
            <a:off x="457200" y="2057400"/>
            <a:ext cx="11201400" cy="20005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IN" sz="2400" b="1" i="0" u="none" strike="noStrike" baseline="0" dirty="0"/>
              <a:t>Continuous Internal Evaluation:</a:t>
            </a:r>
          </a:p>
          <a:p>
            <a:pPr algn="l"/>
            <a:r>
              <a:rPr lang="en-US" sz="2000" b="0" i="0" u="none" strike="noStrike" baseline="0" dirty="0"/>
              <a:t>Three Unit Tests each of 20 Marks (duration 01 hour)</a:t>
            </a:r>
          </a:p>
          <a:p>
            <a:pPr algn="l"/>
            <a:endParaRPr lang="en-US" sz="2000" b="0" i="0" u="none" strike="noStrike" baseline="0" dirty="0"/>
          </a:p>
          <a:p>
            <a:pPr algn="l"/>
            <a:r>
              <a:rPr lang="en-US" sz="2000" b="0" i="0" u="none" strike="noStrike" baseline="0" dirty="0"/>
              <a:t>1. First test at the end of 5th week of the semester</a:t>
            </a:r>
          </a:p>
          <a:p>
            <a:pPr algn="l"/>
            <a:r>
              <a:rPr lang="en-US" sz="2000" b="0" i="0" u="none" strike="noStrike" baseline="0" dirty="0"/>
              <a:t>2. Second test at the end of the 10th week of the semester</a:t>
            </a:r>
          </a:p>
          <a:p>
            <a:pPr algn="l"/>
            <a:r>
              <a:rPr lang="en-US" sz="2000" b="0" i="0" u="none" strike="noStrike" baseline="0" dirty="0"/>
              <a:t>3. Third test at the end of the 15th week of the semester</a:t>
            </a:r>
            <a:endParaRPr lang="en-IN" sz="2000" dirty="0"/>
          </a:p>
        </p:txBody>
      </p:sp>
    </p:spTree>
    <p:extLst>
      <p:ext uri="{BB962C8B-B14F-4D97-AF65-F5344CB8AC3E}">
        <p14:creationId xmlns:p14="http://schemas.microsoft.com/office/powerpoint/2010/main" val="30998709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D5A58EB-A643-AFDB-D76C-CE190087A408}"/>
              </a:ext>
            </a:extLst>
          </p:cNvPr>
          <p:cNvSpPr txBox="1"/>
          <p:nvPr/>
        </p:nvSpPr>
        <p:spPr>
          <a:xfrm>
            <a:off x="381000" y="1143000"/>
            <a:ext cx="40002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600" b="1" dirty="0"/>
              <a:t>Course Introduction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03A6A39-36D0-D0EF-4BC0-296BBB4F6061}"/>
              </a:ext>
            </a:extLst>
          </p:cNvPr>
          <p:cNvSpPr txBox="1"/>
          <p:nvPr/>
        </p:nvSpPr>
        <p:spPr>
          <a:xfrm>
            <a:off x="457200" y="2057400"/>
            <a:ext cx="11201400" cy="20005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IN" sz="2400" b="1" i="0" u="none" strike="noStrike" baseline="0" dirty="0"/>
              <a:t>Continuous Internal Evaluation:</a:t>
            </a:r>
          </a:p>
          <a:p>
            <a:pPr algn="l"/>
            <a:r>
              <a:rPr lang="en-US" sz="2000" b="0" i="0" u="none" strike="noStrike" baseline="0" dirty="0"/>
              <a:t>Three Unit Tests each of 20 Marks (duration 01 hour)</a:t>
            </a:r>
          </a:p>
          <a:p>
            <a:pPr algn="l"/>
            <a:endParaRPr lang="en-US" sz="2000" b="0" i="0" u="none" strike="noStrike" baseline="0" dirty="0"/>
          </a:p>
          <a:p>
            <a:pPr algn="l"/>
            <a:r>
              <a:rPr lang="en-US" sz="2000" b="0" i="0" u="none" strike="noStrike" baseline="0" dirty="0"/>
              <a:t>1. First test at the end of 5th week of the semester</a:t>
            </a:r>
          </a:p>
          <a:p>
            <a:pPr algn="l"/>
            <a:r>
              <a:rPr lang="en-US" sz="2000" b="0" i="0" u="none" strike="noStrike" baseline="0" dirty="0"/>
              <a:t>2. Second test at the end of the 10th week of the semester</a:t>
            </a:r>
          </a:p>
          <a:p>
            <a:pPr algn="l"/>
            <a:r>
              <a:rPr lang="en-US" sz="2000" b="0" i="0" u="none" strike="noStrike" baseline="0" dirty="0"/>
              <a:t>3. Third test at the end of the 15th week of the semester</a:t>
            </a:r>
            <a:endParaRPr lang="en-IN" sz="2000" dirty="0"/>
          </a:p>
        </p:txBody>
      </p:sp>
    </p:spTree>
    <p:extLst>
      <p:ext uri="{BB962C8B-B14F-4D97-AF65-F5344CB8AC3E}">
        <p14:creationId xmlns:p14="http://schemas.microsoft.com/office/powerpoint/2010/main" val="22169074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D5A58EB-A643-AFDB-D76C-CE190087A408}"/>
              </a:ext>
            </a:extLst>
          </p:cNvPr>
          <p:cNvSpPr txBox="1"/>
          <p:nvPr/>
        </p:nvSpPr>
        <p:spPr>
          <a:xfrm>
            <a:off x="381000" y="1143000"/>
            <a:ext cx="40002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600" b="1" dirty="0"/>
              <a:t>Course Introduction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03A6A39-36D0-D0EF-4BC0-296BBB4F6061}"/>
              </a:ext>
            </a:extLst>
          </p:cNvPr>
          <p:cNvSpPr txBox="1"/>
          <p:nvPr/>
        </p:nvSpPr>
        <p:spPr>
          <a:xfrm>
            <a:off x="381000" y="2057400"/>
            <a:ext cx="1120140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000" b="1" i="0" u="none" strike="noStrike" baseline="0" dirty="0"/>
              <a:t>Two assignments each of 10 Marks</a:t>
            </a:r>
          </a:p>
          <a:p>
            <a:pPr algn="l"/>
            <a:endParaRPr lang="en-US" sz="2000" b="1" i="0" u="none" strike="noStrike" baseline="0" dirty="0"/>
          </a:p>
          <a:p>
            <a:pPr algn="l"/>
            <a:r>
              <a:rPr lang="en-US" sz="1800" b="0" i="0" u="none" strike="noStrike" baseline="0" dirty="0">
                <a:latin typeface="CIDFont+F3"/>
              </a:rPr>
              <a:t> </a:t>
            </a:r>
            <a:r>
              <a:rPr lang="en-US" sz="2000" b="0" i="0" u="none" strike="noStrike" baseline="0" dirty="0"/>
              <a:t>First assignment at the end of 4th week of the semester</a:t>
            </a:r>
          </a:p>
          <a:p>
            <a:pPr algn="l"/>
            <a:r>
              <a:rPr lang="en-US" sz="2000" b="0" i="0" u="none" strike="noStrike" baseline="0" dirty="0"/>
              <a:t>Second assignment at the end of 9th week of the semester</a:t>
            </a:r>
            <a:endParaRPr lang="en-IN" sz="2000" dirty="0"/>
          </a:p>
        </p:txBody>
      </p:sp>
    </p:spTree>
    <p:extLst>
      <p:ext uri="{BB962C8B-B14F-4D97-AF65-F5344CB8AC3E}">
        <p14:creationId xmlns:p14="http://schemas.microsoft.com/office/powerpoint/2010/main" val="20485112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D5A58EB-A643-AFDB-D76C-CE190087A408}"/>
              </a:ext>
            </a:extLst>
          </p:cNvPr>
          <p:cNvSpPr txBox="1"/>
          <p:nvPr/>
        </p:nvSpPr>
        <p:spPr>
          <a:xfrm>
            <a:off x="381000" y="1143000"/>
            <a:ext cx="40002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600" b="1" dirty="0"/>
              <a:t>Course Introduction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03A6A39-36D0-D0EF-4BC0-296BBB4F6061}"/>
              </a:ext>
            </a:extLst>
          </p:cNvPr>
          <p:cNvSpPr txBox="1"/>
          <p:nvPr/>
        </p:nvSpPr>
        <p:spPr>
          <a:xfrm>
            <a:off x="304800" y="2105561"/>
            <a:ext cx="11201400" cy="21852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000" b="1" i="0" u="none" strike="noStrike" baseline="0" dirty="0">
                <a:latin typeface="+mj-lt"/>
              </a:rPr>
              <a:t>Group discussion/</a:t>
            </a:r>
            <a:r>
              <a:rPr lang="en-US" sz="2000" b="1" i="0" u="sng" strike="noStrike" baseline="0" dirty="0">
                <a:latin typeface="+mj-lt"/>
              </a:rPr>
              <a:t>Seminar</a:t>
            </a:r>
            <a:r>
              <a:rPr lang="en-US" sz="2000" b="1" i="0" u="none" strike="noStrike" baseline="0" dirty="0">
                <a:latin typeface="+mj-lt"/>
              </a:rPr>
              <a:t>/quiz any one of three suitably planned to attain the COs and POs for 20 Marks</a:t>
            </a:r>
          </a:p>
          <a:p>
            <a:pPr algn="l"/>
            <a:r>
              <a:rPr lang="en-US" sz="1800" b="1" i="0" u="none" strike="noStrike" baseline="0" dirty="0"/>
              <a:t>				OR</a:t>
            </a:r>
            <a:r>
              <a:rPr lang="en-US" sz="1800" b="0" i="0" u="none" strike="noStrike" baseline="0" dirty="0">
                <a:latin typeface="CIDFont+F2"/>
              </a:rPr>
              <a:t> </a:t>
            </a:r>
          </a:p>
          <a:p>
            <a:pPr algn="l"/>
            <a:endParaRPr lang="en-US" dirty="0">
              <a:latin typeface="CIDFont+F2"/>
            </a:endParaRPr>
          </a:p>
          <a:p>
            <a:pPr algn="l"/>
            <a:r>
              <a:rPr lang="en-US" sz="2000" b="1" i="0" u="none" strike="noStrike" baseline="0" dirty="0"/>
              <a:t>Suitable Programming experiments based on the syllabus contents can be</a:t>
            </a:r>
          </a:p>
          <a:p>
            <a:pPr algn="l"/>
            <a:r>
              <a:rPr lang="en-US" sz="2000" b="1" i="0" u="none" strike="noStrike" baseline="0" dirty="0"/>
              <a:t>given to the students to submit the same as laboratory work( for example; Implementation of concept</a:t>
            </a:r>
          </a:p>
          <a:p>
            <a:pPr algn="l"/>
            <a:r>
              <a:rPr lang="en-US" sz="2000" b="1" i="0" u="none" strike="noStrike" baseline="0" dirty="0"/>
              <a:t>learning, implementation of decision tree learning algorithm for suitable data set, </a:t>
            </a:r>
            <a:r>
              <a:rPr lang="en-US" sz="2000" b="1" i="0" u="none" strike="noStrike" baseline="0" dirty="0" err="1"/>
              <a:t>etc</a:t>
            </a:r>
            <a:r>
              <a:rPr lang="en-US" sz="2000" b="1" i="0" u="none" strike="noStrike" baseline="0" dirty="0"/>
              <a:t>…)</a:t>
            </a:r>
            <a:endParaRPr lang="en-IN" sz="2000" b="1" dirty="0"/>
          </a:p>
        </p:txBody>
      </p:sp>
    </p:spTree>
    <p:extLst>
      <p:ext uri="{BB962C8B-B14F-4D97-AF65-F5344CB8AC3E}">
        <p14:creationId xmlns:p14="http://schemas.microsoft.com/office/powerpoint/2010/main" val="28144441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3311</TotalTime>
  <Words>1712</Words>
  <Application>Microsoft Office PowerPoint</Application>
  <PresentationFormat>Custom</PresentationFormat>
  <Paragraphs>220</Paragraphs>
  <Slides>34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0" baseType="lpstr">
      <vt:lpstr>Arial</vt:lpstr>
      <vt:lpstr>Calibri</vt:lpstr>
      <vt:lpstr>CIDFont+F2</vt:lpstr>
      <vt:lpstr>CIDFont+F3</vt:lpstr>
      <vt:lpstr>DM Sans</vt:lpstr>
      <vt:lpstr>Office Theme</vt:lpstr>
      <vt:lpstr>Principles of Artificial Intelligence and Machine Learning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Module 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savitha nagaraju</cp:lastModifiedBy>
  <cp:revision>50</cp:revision>
  <dcterms:created xsi:type="dcterms:W3CDTF">2006-08-16T00:00:00Z</dcterms:created>
  <dcterms:modified xsi:type="dcterms:W3CDTF">2023-12-06T05:04:33Z</dcterms:modified>
</cp:coreProperties>
</file>